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handoutMasterIdLst>
    <p:handoutMasterId r:id="rId31"/>
  </p:handoutMasterIdLst>
  <p:sldIdLst>
    <p:sldId id="277" r:id="rId5"/>
    <p:sldId id="257" r:id="rId6"/>
    <p:sldId id="258" r:id="rId7"/>
    <p:sldId id="259" r:id="rId8"/>
    <p:sldId id="260" r:id="rId9"/>
    <p:sldId id="288" r:id="rId10"/>
    <p:sldId id="261" r:id="rId11"/>
    <p:sldId id="289" r:id="rId12"/>
    <p:sldId id="301" r:id="rId13"/>
    <p:sldId id="262" r:id="rId14"/>
    <p:sldId id="303" r:id="rId15"/>
    <p:sldId id="304" r:id="rId16"/>
    <p:sldId id="305" r:id="rId17"/>
    <p:sldId id="286" r:id="rId18"/>
    <p:sldId id="274" r:id="rId19"/>
    <p:sldId id="276" r:id="rId20"/>
    <p:sldId id="302" r:id="rId21"/>
    <p:sldId id="306" r:id="rId22"/>
    <p:sldId id="307" r:id="rId23"/>
    <p:sldId id="308" r:id="rId24"/>
    <p:sldId id="293" r:id="rId25"/>
    <p:sldId id="280" r:id="rId26"/>
    <p:sldId id="281" r:id="rId27"/>
    <p:sldId id="284" r:id="rId28"/>
    <p:sldId id="309" r:id="rId29"/>
    <p:sldId id="310" r:id="rId30"/>
  </p:sldIdLst>
  <p:sldSz cx="12192000" cy="6858000"/>
  <p:notesSz cx="6881813" cy="9296400"/>
  <p:embeddedFontLst>
    <p:embeddedFont>
      <p:font typeface="Proxima Nova" panose="020B060402020202020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Geometria" panose="020B060402020202020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747"/>
    <a:srgbClr val="F4A261"/>
    <a:srgbClr val="E86F50"/>
    <a:srgbClr val="2C9D8F"/>
    <a:srgbClr val="E8C166"/>
    <a:srgbClr val="CCA54A"/>
    <a:srgbClr val="5BCB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E1CA2D-15DB-43B4-96D2-B3651BAEA719}" v="28" dt="2021-03-29T15:58:08.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2" autoAdjust="0"/>
    <p:restoredTop sz="86386" autoAdjust="0"/>
  </p:normalViewPr>
  <p:slideViewPr>
    <p:cSldViewPr snapToGrid="0">
      <p:cViewPr varScale="1">
        <p:scale>
          <a:sx n="85" d="100"/>
          <a:sy n="85" d="100"/>
        </p:scale>
        <p:origin x="96" y="276"/>
      </p:cViewPr>
      <p:guideLst/>
    </p:cSldViewPr>
  </p:slideViewPr>
  <p:outlineViewPr>
    <p:cViewPr>
      <p:scale>
        <a:sx n="33" d="100"/>
        <a:sy n="33" d="100"/>
      </p:scale>
      <p:origin x="0" y="-1056"/>
    </p:cViewPr>
  </p:outlineViewPr>
  <p:notesTextViewPr>
    <p:cViewPr>
      <p:scale>
        <a:sx n="1" d="1"/>
        <a:sy n="1" d="1"/>
      </p:scale>
      <p:origin x="0" y="0"/>
    </p:cViewPr>
  </p:notesTextViewPr>
  <p:sorterViewPr>
    <p:cViewPr>
      <p:scale>
        <a:sx n="100" d="100"/>
        <a:sy n="100" d="100"/>
      </p:scale>
      <p:origin x="0" y="-7692"/>
    </p:cViewPr>
  </p:sorterViewPr>
  <p:notesViewPr>
    <p:cSldViewPr snapToGrid="0">
      <p:cViewPr varScale="1">
        <p:scale>
          <a:sx n="50" d="100"/>
          <a:sy n="50" d="100"/>
        </p:scale>
        <p:origin x="2484"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0.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1D778E-AC36-441A-9FC7-828B283CE3C0}"/>
              </a:ext>
            </a:extLst>
          </p:cNvPr>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a:extLst>
              <a:ext uri="{FF2B5EF4-FFF2-40B4-BE49-F238E27FC236}">
                <a16:creationId xmlns:a16="http://schemas.microsoft.com/office/drawing/2014/main" id="{D1EEC00D-2C6E-45E8-A881-FCD66B5C7EBE}"/>
              </a:ext>
            </a:extLst>
          </p:cNvPr>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A9A857E1-B05B-4AC4-9920-BB59F52C9868}" type="datetimeFigureOut">
              <a:rPr lang="en-US" smtClean="0"/>
              <a:t>4/14/2021</a:t>
            </a:fld>
            <a:endParaRPr lang="en-US"/>
          </a:p>
        </p:txBody>
      </p:sp>
      <p:sp>
        <p:nvSpPr>
          <p:cNvPr id="4" name="Footer Placeholder 3">
            <a:extLst>
              <a:ext uri="{FF2B5EF4-FFF2-40B4-BE49-F238E27FC236}">
                <a16:creationId xmlns:a16="http://schemas.microsoft.com/office/drawing/2014/main" id="{901FF6D1-4ACA-4ED7-BD3E-BB2EC593AB6C}"/>
              </a:ext>
            </a:extLst>
          </p:cNvPr>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46A4E69-EE86-4D8F-BBEA-0049ECFA3215}"/>
              </a:ext>
            </a:extLst>
          </p:cNvPr>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739024CE-3287-402A-9269-5D4C376A4369}" type="slidenum">
              <a:rPr lang="en-US" smtClean="0"/>
              <a:t>‹#›</a:t>
            </a:fld>
            <a:endParaRPr lang="en-US"/>
          </a:p>
        </p:txBody>
      </p:sp>
    </p:spTree>
    <p:extLst>
      <p:ext uri="{BB962C8B-B14F-4D97-AF65-F5344CB8AC3E}">
        <p14:creationId xmlns:p14="http://schemas.microsoft.com/office/powerpoint/2010/main" val="17934779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93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26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EA0D9-031E-42C2-93CC-FB64BACB2F33}"/>
              </a:ext>
            </a:extLst>
          </p:cNvPr>
          <p:cNvSpPr/>
          <p:nvPr userDrawn="1"/>
        </p:nvSpPr>
        <p:spPr>
          <a:xfrm>
            <a:off x="-217170" y="1417320"/>
            <a:ext cx="12653010" cy="4994910"/>
          </a:xfrm>
          <a:prstGeom prst="rect">
            <a:avLst/>
          </a:prstGeom>
          <a:solidFill>
            <a:schemeClr val="bg1"/>
          </a:solidFill>
          <a:ln>
            <a:noFill/>
          </a:ln>
          <a:effectLst>
            <a:innerShdw blurRad="342900">
              <a:prstClr val="black">
                <a:alpha val="5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panose="02000506030000020004" pitchFamily="50" charset="0"/>
            </a:endParaRPr>
          </a:p>
        </p:txBody>
      </p:sp>
    </p:spTree>
    <p:extLst>
      <p:ext uri="{BB962C8B-B14F-4D97-AF65-F5344CB8AC3E}">
        <p14:creationId xmlns:p14="http://schemas.microsoft.com/office/powerpoint/2010/main" val="71671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61DFEE-C6C2-4150-99BC-C0E7FF8C98EA}"/>
              </a:ext>
            </a:extLst>
          </p:cNvPr>
          <p:cNvSpPr/>
          <p:nvPr userDrawn="1"/>
        </p:nvSpPr>
        <p:spPr>
          <a:xfrm>
            <a:off x="4103370" y="-192505"/>
            <a:ext cx="8608778" cy="7315200"/>
          </a:xfrm>
          <a:prstGeom prst="rect">
            <a:avLst/>
          </a:prstGeom>
          <a:solidFill>
            <a:schemeClr val="bg1"/>
          </a:solidFill>
          <a:ln>
            <a:noFill/>
          </a:ln>
          <a:effectLst>
            <a:innerShdw blurRad="342900">
              <a:prstClr val="black">
                <a:alpha val="5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panose="02000506030000020004" pitchFamily="50" charset="0"/>
            </a:endParaRPr>
          </a:p>
        </p:txBody>
      </p:sp>
    </p:spTree>
    <p:extLst>
      <p:ext uri="{BB962C8B-B14F-4D97-AF65-F5344CB8AC3E}">
        <p14:creationId xmlns:p14="http://schemas.microsoft.com/office/powerpoint/2010/main" val="4014965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mparis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F0EF8E-96E6-4302-8855-134AA394EB0C}"/>
              </a:ext>
            </a:extLst>
          </p:cNvPr>
          <p:cNvSpPr/>
          <p:nvPr userDrawn="1"/>
        </p:nvSpPr>
        <p:spPr>
          <a:xfrm>
            <a:off x="1501541" y="-279133"/>
            <a:ext cx="11210607" cy="7353701"/>
          </a:xfrm>
          <a:prstGeom prst="rect">
            <a:avLst/>
          </a:prstGeom>
          <a:solidFill>
            <a:schemeClr val="bg1"/>
          </a:solidFill>
          <a:ln>
            <a:noFill/>
          </a:ln>
          <a:effectLst>
            <a:innerShdw blurRad="342900">
              <a:prstClr val="black">
                <a:alpha val="5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panose="02000506030000020004" pitchFamily="50" charset="0"/>
            </a:endParaRPr>
          </a:p>
        </p:txBody>
      </p:sp>
    </p:spTree>
    <p:extLst>
      <p:ext uri="{BB962C8B-B14F-4D97-AF65-F5344CB8AC3E}">
        <p14:creationId xmlns:p14="http://schemas.microsoft.com/office/powerpoint/2010/main" val="879701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544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B87A64-FBB0-47A1-B2BA-A941F49E9577}"/>
              </a:ext>
            </a:extLst>
          </p:cNvPr>
          <p:cNvSpPr/>
          <p:nvPr userDrawn="1"/>
        </p:nvSpPr>
        <p:spPr>
          <a:xfrm>
            <a:off x="-217170" y="1417320"/>
            <a:ext cx="12653010" cy="4994910"/>
          </a:xfrm>
          <a:prstGeom prst="rect">
            <a:avLst/>
          </a:prstGeom>
          <a:solidFill>
            <a:schemeClr val="bg1"/>
          </a:solidFill>
          <a:ln>
            <a:noFill/>
          </a:ln>
          <a:effectLst>
            <a:innerShdw blurRad="342900">
              <a:prstClr val="black">
                <a:alpha val="5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panose="02000506030000020004" pitchFamily="50" charset="0"/>
            </a:endParaRPr>
          </a:p>
        </p:txBody>
      </p:sp>
    </p:spTree>
    <p:extLst>
      <p:ext uri="{BB962C8B-B14F-4D97-AF65-F5344CB8AC3E}">
        <p14:creationId xmlns:p14="http://schemas.microsoft.com/office/powerpoint/2010/main" val="313789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mparis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2B35F5-C4EA-41AD-BC23-F1C9DC3EA3C4}"/>
              </a:ext>
            </a:extLst>
          </p:cNvPr>
          <p:cNvSpPr/>
          <p:nvPr userDrawn="1"/>
        </p:nvSpPr>
        <p:spPr>
          <a:xfrm>
            <a:off x="4103370" y="-163629"/>
            <a:ext cx="8608778" cy="7305574"/>
          </a:xfrm>
          <a:prstGeom prst="rect">
            <a:avLst/>
          </a:prstGeom>
          <a:solidFill>
            <a:schemeClr val="bg1"/>
          </a:solidFill>
          <a:ln>
            <a:noFill/>
          </a:ln>
          <a:effectLst>
            <a:innerShdw blurRad="342900">
              <a:prstClr val="black">
                <a:alpha val="5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panose="02000506030000020004" pitchFamily="50" charset="0"/>
            </a:endParaRPr>
          </a:p>
        </p:txBody>
      </p:sp>
    </p:spTree>
    <p:extLst>
      <p:ext uri="{BB962C8B-B14F-4D97-AF65-F5344CB8AC3E}">
        <p14:creationId xmlns:p14="http://schemas.microsoft.com/office/powerpoint/2010/main" val="1869203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mparis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2B35F5-C4EA-41AD-BC23-F1C9DC3EA3C4}"/>
              </a:ext>
            </a:extLst>
          </p:cNvPr>
          <p:cNvSpPr/>
          <p:nvPr userDrawn="1"/>
        </p:nvSpPr>
        <p:spPr>
          <a:xfrm>
            <a:off x="1501541" y="-279133"/>
            <a:ext cx="11210607" cy="7353701"/>
          </a:xfrm>
          <a:prstGeom prst="rect">
            <a:avLst/>
          </a:prstGeom>
          <a:solidFill>
            <a:schemeClr val="bg1"/>
          </a:solidFill>
          <a:ln>
            <a:noFill/>
          </a:ln>
          <a:effectLst>
            <a:innerShdw blurRad="342900">
              <a:prstClr val="black">
                <a:alpha val="5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panose="02000506030000020004" pitchFamily="50" charset="0"/>
            </a:endParaRPr>
          </a:p>
        </p:txBody>
      </p:sp>
    </p:spTree>
    <p:extLst>
      <p:ext uri="{BB962C8B-B14F-4D97-AF65-F5344CB8AC3E}">
        <p14:creationId xmlns:p14="http://schemas.microsoft.com/office/powerpoint/2010/main" val="1847373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789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41A522-62E1-4E7D-B834-A094ACFBFCA2}"/>
              </a:ext>
            </a:extLst>
          </p:cNvPr>
          <p:cNvSpPr/>
          <p:nvPr userDrawn="1"/>
        </p:nvSpPr>
        <p:spPr>
          <a:xfrm>
            <a:off x="-217170" y="1417320"/>
            <a:ext cx="12653010" cy="4994910"/>
          </a:xfrm>
          <a:prstGeom prst="rect">
            <a:avLst/>
          </a:prstGeom>
          <a:solidFill>
            <a:schemeClr val="bg1"/>
          </a:solidFill>
          <a:ln>
            <a:noFill/>
          </a:ln>
          <a:effectLst>
            <a:innerShdw blurRad="342900">
              <a:prstClr val="black">
                <a:alpha val="5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panose="02000506030000020004" pitchFamily="50" charset="0"/>
            </a:endParaRPr>
          </a:p>
        </p:txBody>
      </p:sp>
    </p:spTree>
    <p:extLst>
      <p:ext uri="{BB962C8B-B14F-4D97-AF65-F5344CB8AC3E}">
        <p14:creationId xmlns:p14="http://schemas.microsoft.com/office/powerpoint/2010/main" val="415419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BC3DE7-B15C-4EA8-8694-32ED2AECA0FF}"/>
              </a:ext>
            </a:extLst>
          </p:cNvPr>
          <p:cNvSpPr/>
          <p:nvPr userDrawn="1"/>
        </p:nvSpPr>
        <p:spPr>
          <a:xfrm>
            <a:off x="-423513" y="1414914"/>
            <a:ext cx="13061483" cy="4398746"/>
          </a:xfrm>
          <a:prstGeom prst="rect">
            <a:avLst/>
          </a:prstGeom>
          <a:solidFill>
            <a:schemeClr val="bg1"/>
          </a:solidFill>
          <a:ln>
            <a:noFill/>
          </a:ln>
          <a:effectLst>
            <a:innerShdw blurRad="342900">
              <a:prstClr val="black">
                <a:alpha val="5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panose="02000506030000020004" pitchFamily="50" charset="0"/>
            </a:endParaRPr>
          </a:p>
        </p:txBody>
      </p:sp>
      <p:pic>
        <p:nvPicPr>
          <p:cNvPr id="3" name="Picture 2" descr="Map&#10;&#10;Description automatically generated">
            <a:extLst>
              <a:ext uri="{FF2B5EF4-FFF2-40B4-BE49-F238E27FC236}">
                <a16:creationId xmlns:a16="http://schemas.microsoft.com/office/drawing/2014/main" id="{02F614EC-8BB8-46B8-A47E-8BD2CDB4273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4843" y="558266"/>
            <a:ext cx="5987894" cy="5852160"/>
          </a:xfrm>
          <a:prstGeom prst="ellipse">
            <a:avLst/>
          </a:prstGeom>
          <a:ln w="158750">
            <a:solidFill>
              <a:schemeClr val="bg1"/>
            </a:solidFill>
          </a:ln>
          <a:effectLst>
            <a:outerShdw blurRad="254000" dist="139700" dir="2700000" algn="tl" rotWithShape="0">
              <a:prstClr val="black">
                <a:alpha val="40000"/>
              </a:prstClr>
            </a:outerShdw>
          </a:effectLst>
        </p:spPr>
      </p:pic>
    </p:spTree>
    <p:extLst>
      <p:ext uri="{BB962C8B-B14F-4D97-AF65-F5344CB8AC3E}">
        <p14:creationId xmlns:p14="http://schemas.microsoft.com/office/powerpoint/2010/main" val="404281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D1BC97-30F2-4BC7-A51C-F66649CE8DAE}"/>
              </a:ext>
            </a:extLst>
          </p:cNvPr>
          <p:cNvSpPr/>
          <p:nvPr userDrawn="1"/>
        </p:nvSpPr>
        <p:spPr>
          <a:xfrm>
            <a:off x="4103370" y="-365761"/>
            <a:ext cx="8608778" cy="7411453"/>
          </a:xfrm>
          <a:prstGeom prst="rect">
            <a:avLst/>
          </a:prstGeom>
          <a:solidFill>
            <a:schemeClr val="bg1"/>
          </a:solidFill>
          <a:ln>
            <a:noFill/>
          </a:ln>
          <a:effectLst>
            <a:innerShdw blurRad="342900">
              <a:prstClr val="black">
                <a:alpha val="5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panose="02000506030000020004" pitchFamily="50" charset="0"/>
            </a:endParaRPr>
          </a:p>
        </p:txBody>
      </p:sp>
    </p:spTree>
    <p:extLst>
      <p:ext uri="{BB962C8B-B14F-4D97-AF65-F5344CB8AC3E}">
        <p14:creationId xmlns:p14="http://schemas.microsoft.com/office/powerpoint/2010/main" val="3059715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C38888-87F7-4A54-A504-95969024902A}"/>
              </a:ext>
            </a:extLst>
          </p:cNvPr>
          <p:cNvSpPr>
            <a:spLocks noGrp="1"/>
          </p:cNvSpPr>
          <p:nvPr>
            <p:ph type="dt" sz="half" idx="10"/>
          </p:nvPr>
        </p:nvSpPr>
        <p:spPr/>
        <p:txBody>
          <a:bodyPr/>
          <a:lstStyle/>
          <a:p>
            <a:fld id="{F6C0B291-8FC2-4E1C-A3D7-0531AF64EBA9}" type="datetimeFigureOut">
              <a:rPr lang="en-US" smtClean="0"/>
              <a:t>4/14/2021</a:t>
            </a:fld>
            <a:endParaRPr lang="en-US"/>
          </a:p>
        </p:txBody>
      </p:sp>
      <p:sp>
        <p:nvSpPr>
          <p:cNvPr id="3" name="Footer Placeholder 2">
            <a:extLst>
              <a:ext uri="{FF2B5EF4-FFF2-40B4-BE49-F238E27FC236}">
                <a16:creationId xmlns:a16="http://schemas.microsoft.com/office/drawing/2014/main" id="{0694C483-A7C4-416A-8790-F73BA81E80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D16F1F-CC60-4F11-A9D4-27ABD155E50D}"/>
              </a:ext>
            </a:extLst>
          </p:cNvPr>
          <p:cNvSpPr>
            <a:spLocks noGrp="1"/>
          </p:cNvSpPr>
          <p:nvPr>
            <p:ph type="sldNum" sz="quarter" idx="12"/>
          </p:nvPr>
        </p:nvSpPr>
        <p:spPr/>
        <p:txBody>
          <a:bodyPr/>
          <a:lstStyle/>
          <a:p>
            <a:fld id="{B3287656-FD90-4885-9F71-B8BBD6D2D618}" type="slidenum">
              <a:rPr lang="en-US" smtClean="0"/>
              <a:t>‹#›</a:t>
            </a:fld>
            <a:endParaRPr lang="en-US"/>
          </a:p>
        </p:txBody>
      </p:sp>
    </p:spTree>
    <p:extLst>
      <p:ext uri="{BB962C8B-B14F-4D97-AF65-F5344CB8AC3E}">
        <p14:creationId xmlns:p14="http://schemas.microsoft.com/office/powerpoint/2010/main" val="641928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C1643-CCDE-4B88-9257-3DBF8ED9CF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D61530-6843-4F2D-BCC0-135E3B55F6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D704E3-B201-4148-A083-EF3C3D61D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49544D-746F-48A5-ADE0-48E31FB31192}"/>
              </a:ext>
            </a:extLst>
          </p:cNvPr>
          <p:cNvSpPr>
            <a:spLocks noGrp="1"/>
          </p:cNvSpPr>
          <p:nvPr>
            <p:ph type="dt" sz="half" idx="10"/>
          </p:nvPr>
        </p:nvSpPr>
        <p:spPr/>
        <p:txBody>
          <a:bodyPr/>
          <a:lstStyle/>
          <a:p>
            <a:fld id="{F6C0B291-8FC2-4E1C-A3D7-0531AF64EBA9}" type="datetimeFigureOut">
              <a:rPr lang="en-US" smtClean="0"/>
              <a:t>4/14/2021</a:t>
            </a:fld>
            <a:endParaRPr lang="en-US"/>
          </a:p>
        </p:txBody>
      </p:sp>
      <p:sp>
        <p:nvSpPr>
          <p:cNvPr id="6" name="Footer Placeholder 5">
            <a:extLst>
              <a:ext uri="{FF2B5EF4-FFF2-40B4-BE49-F238E27FC236}">
                <a16:creationId xmlns:a16="http://schemas.microsoft.com/office/drawing/2014/main" id="{01A1E361-0508-45D0-9764-B086044091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DCAAE3-2042-4FF6-858C-32CB6A354586}"/>
              </a:ext>
            </a:extLst>
          </p:cNvPr>
          <p:cNvSpPr>
            <a:spLocks noGrp="1"/>
          </p:cNvSpPr>
          <p:nvPr>
            <p:ph type="sldNum" sz="quarter" idx="12"/>
          </p:nvPr>
        </p:nvSpPr>
        <p:spPr/>
        <p:txBody>
          <a:bodyPr/>
          <a:lstStyle/>
          <a:p>
            <a:fld id="{B3287656-FD90-4885-9F71-B8BBD6D2D618}" type="slidenum">
              <a:rPr lang="en-US" smtClean="0"/>
              <a:t>‹#›</a:t>
            </a:fld>
            <a:endParaRPr lang="en-US"/>
          </a:p>
        </p:txBody>
      </p:sp>
    </p:spTree>
    <p:extLst>
      <p:ext uri="{BB962C8B-B14F-4D97-AF65-F5344CB8AC3E}">
        <p14:creationId xmlns:p14="http://schemas.microsoft.com/office/powerpoint/2010/main" val="29553493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BE73-18F5-451F-8AC6-FC57F3D29F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FDCB93-CE61-48AD-9B20-BD7F4A9214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8CC960-7079-4473-9F6E-8AF19A7DE3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7C4AA2-6DB5-4CF1-BAAB-D36D52B06269}"/>
              </a:ext>
            </a:extLst>
          </p:cNvPr>
          <p:cNvSpPr>
            <a:spLocks noGrp="1"/>
          </p:cNvSpPr>
          <p:nvPr>
            <p:ph type="dt" sz="half" idx="10"/>
          </p:nvPr>
        </p:nvSpPr>
        <p:spPr/>
        <p:txBody>
          <a:bodyPr/>
          <a:lstStyle/>
          <a:p>
            <a:fld id="{F6C0B291-8FC2-4E1C-A3D7-0531AF64EBA9}" type="datetimeFigureOut">
              <a:rPr lang="en-US" smtClean="0"/>
              <a:t>4/14/2021</a:t>
            </a:fld>
            <a:endParaRPr lang="en-US"/>
          </a:p>
        </p:txBody>
      </p:sp>
      <p:sp>
        <p:nvSpPr>
          <p:cNvPr id="6" name="Footer Placeholder 5">
            <a:extLst>
              <a:ext uri="{FF2B5EF4-FFF2-40B4-BE49-F238E27FC236}">
                <a16:creationId xmlns:a16="http://schemas.microsoft.com/office/drawing/2014/main" id="{49E32BB7-13C6-4628-945D-F301F7A3C2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974842-20BA-4F01-8080-474D5DAA93F8}"/>
              </a:ext>
            </a:extLst>
          </p:cNvPr>
          <p:cNvSpPr>
            <a:spLocks noGrp="1"/>
          </p:cNvSpPr>
          <p:nvPr>
            <p:ph type="sldNum" sz="quarter" idx="12"/>
          </p:nvPr>
        </p:nvSpPr>
        <p:spPr/>
        <p:txBody>
          <a:bodyPr/>
          <a:lstStyle/>
          <a:p>
            <a:fld id="{B3287656-FD90-4885-9F71-B8BBD6D2D618}" type="slidenum">
              <a:rPr lang="en-US" smtClean="0"/>
              <a:t>‹#›</a:t>
            </a:fld>
            <a:endParaRPr lang="en-US"/>
          </a:p>
        </p:txBody>
      </p:sp>
    </p:spTree>
    <p:extLst>
      <p:ext uri="{BB962C8B-B14F-4D97-AF65-F5344CB8AC3E}">
        <p14:creationId xmlns:p14="http://schemas.microsoft.com/office/powerpoint/2010/main" val="713844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6F5B6-CDC8-437F-9C3C-61CF7B4F4C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040F8B-0CFB-4B68-B821-B76E5D3F53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691E8-2907-4153-8F8D-B8E79EAE9EF1}"/>
              </a:ext>
            </a:extLst>
          </p:cNvPr>
          <p:cNvSpPr>
            <a:spLocks noGrp="1"/>
          </p:cNvSpPr>
          <p:nvPr>
            <p:ph type="dt" sz="half" idx="10"/>
          </p:nvPr>
        </p:nvSpPr>
        <p:spPr/>
        <p:txBody>
          <a:bodyPr/>
          <a:lstStyle/>
          <a:p>
            <a:fld id="{F6C0B291-8FC2-4E1C-A3D7-0531AF64EBA9}" type="datetimeFigureOut">
              <a:rPr lang="en-US" smtClean="0"/>
              <a:t>4/14/2021</a:t>
            </a:fld>
            <a:endParaRPr lang="en-US"/>
          </a:p>
        </p:txBody>
      </p:sp>
      <p:sp>
        <p:nvSpPr>
          <p:cNvPr id="5" name="Footer Placeholder 4">
            <a:extLst>
              <a:ext uri="{FF2B5EF4-FFF2-40B4-BE49-F238E27FC236}">
                <a16:creationId xmlns:a16="http://schemas.microsoft.com/office/drawing/2014/main" id="{87C6F7CF-235B-4541-AF60-2E89ABD2CA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9AC535-47EB-4637-BCBF-33983294F2E8}"/>
              </a:ext>
            </a:extLst>
          </p:cNvPr>
          <p:cNvSpPr>
            <a:spLocks noGrp="1"/>
          </p:cNvSpPr>
          <p:nvPr>
            <p:ph type="sldNum" sz="quarter" idx="12"/>
          </p:nvPr>
        </p:nvSpPr>
        <p:spPr/>
        <p:txBody>
          <a:bodyPr/>
          <a:lstStyle/>
          <a:p>
            <a:fld id="{B3287656-FD90-4885-9F71-B8BBD6D2D618}" type="slidenum">
              <a:rPr lang="en-US" smtClean="0"/>
              <a:t>‹#›</a:t>
            </a:fld>
            <a:endParaRPr lang="en-US"/>
          </a:p>
        </p:txBody>
      </p:sp>
    </p:spTree>
    <p:extLst>
      <p:ext uri="{BB962C8B-B14F-4D97-AF65-F5344CB8AC3E}">
        <p14:creationId xmlns:p14="http://schemas.microsoft.com/office/powerpoint/2010/main" val="457794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FF85B-7328-4422-8FFA-56AAECD5EE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B369B5-B7FE-4974-A232-F4A705D6DE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0120CB-D99F-4D27-B9C7-AE3FDB28735D}"/>
              </a:ext>
            </a:extLst>
          </p:cNvPr>
          <p:cNvSpPr>
            <a:spLocks noGrp="1"/>
          </p:cNvSpPr>
          <p:nvPr>
            <p:ph type="dt" sz="half" idx="10"/>
          </p:nvPr>
        </p:nvSpPr>
        <p:spPr/>
        <p:txBody>
          <a:bodyPr/>
          <a:lstStyle/>
          <a:p>
            <a:fld id="{F6C0B291-8FC2-4E1C-A3D7-0531AF64EBA9}" type="datetimeFigureOut">
              <a:rPr lang="en-US" smtClean="0"/>
              <a:t>4/14/2021</a:t>
            </a:fld>
            <a:endParaRPr lang="en-US"/>
          </a:p>
        </p:txBody>
      </p:sp>
      <p:sp>
        <p:nvSpPr>
          <p:cNvPr id="5" name="Footer Placeholder 4">
            <a:extLst>
              <a:ext uri="{FF2B5EF4-FFF2-40B4-BE49-F238E27FC236}">
                <a16:creationId xmlns:a16="http://schemas.microsoft.com/office/drawing/2014/main" id="{ACCE7C40-6A3F-425A-8318-D99E3FA846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DF83D-E270-42A7-A610-CA8001A8F544}"/>
              </a:ext>
            </a:extLst>
          </p:cNvPr>
          <p:cNvSpPr>
            <a:spLocks noGrp="1"/>
          </p:cNvSpPr>
          <p:nvPr>
            <p:ph type="sldNum" sz="quarter" idx="12"/>
          </p:nvPr>
        </p:nvSpPr>
        <p:spPr/>
        <p:txBody>
          <a:bodyPr/>
          <a:lstStyle/>
          <a:p>
            <a:fld id="{B3287656-FD90-4885-9F71-B8BBD6D2D618}" type="slidenum">
              <a:rPr lang="en-US" smtClean="0"/>
              <a:t>‹#›</a:t>
            </a:fld>
            <a:endParaRPr lang="en-US"/>
          </a:p>
        </p:txBody>
      </p:sp>
    </p:spTree>
    <p:extLst>
      <p:ext uri="{BB962C8B-B14F-4D97-AF65-F5344CB8AC3E}">
        <p14:creationId xmlns:p14="http://schemas.microsoft.com/office/powerpoint/2010/main" val="222983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86EC9D-F402-4AE5-AFAF-65698814F297}"/>
              </a:ext>
            </a:extLst>
          </p:cNvPr>
          <p:cNvSpPr/>
          <p:nvPr userDrawn="1"/>
        </p:nvSpPr>
        <p:spPr>
          <a:xfrm>
            <a:off x="-217170" y="1417320"/>
            <a:ext cx="12653010" cy="4994910"/>
          </a:xfrm>
          <a:prstGeom prst="rect">
            <a:avLst/>
          </a:prstGeom>
          <a:solidFill>
            <a:schemeClr val="bg1"/>
          </a:solidFill>
          <a:ln>
            <a:noFill/>
          </a:ln>
          <a:effectLst>
            <a:innerShdw blurRad="342900">
              <a:prstClr val="black">
                <a:alpha val="5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panose="02000506030000020004" pitchFamily="50" charset="0"/>
            </a:endParaRPr>
          </a:p>
        </p:txBody>
      </p:sp>
    </p:spTree>
    <p:extLst>
      <p:ext uri="{BB962C8B-B14F-4D97-AF65-F5344CB8AC3E}">
        <p14:creationId xmlns:p14="http://schemas.microsoft.com/office/powerpoint/2010/main" val="3864893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482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CFD5BB-0EF7-4265-B6A3-14134F28ADB8}"/>
              </a:ext>
            </a:extLst>
          </p:cNvPr>
          <p:cNvSpPr/>
          <p:nvPr userDrawn="1"/>
        </p:nvSpPr>
        <p:spPr>
          <a:xfrm>
            <a:off x="-217170" y="1417320"/>
            <a:ext cx="12653010" cy="4994910"/>
          </a:xfrm>
          <a:prstGeom prst="rect">
            <a:avLst/>
          </a:prstGeom>
          <a:solidFill>
            <a:schemeClr val="bg1"/>
          </a:solidFill>
          <a:ln>
            <a:noFill/>
          </a:ln>
          <a:effectLst>
            <a:innerShdw blurRad="342900">
              <a:prstClr val="black">
                <a:alpha val="5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panose="02000506030000020004" pitchFamily="50" charset="0"/>
            </a:endParaRPr>
          </a:p>
        </p:txBody>
      </p:sp>
    </p:spTree>
    <p:extLst>
      <p:ext uri="{BB962C8B-B14F-4D97-AF65-F5344CB8AC3E}">
        <p14:creationId xmlns:p14="http://schemas.microsoft.com/office/powerpoint/2010/main" val="350162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6B9748-F5C2-4546-A26F-5121B53081E4}"/>
              </a:ext>
            </a:extLst>
          </p:cNvPr>
          <p:cNvSpPr/>
          <p:nvPr userDrawn="1"/>
        </p:nvSpPr>
        <p:spPr>
          <a:xfrm>
            <a:off x="4103370" y="-346509"/>
            <a:ext cx="8608778" cy="7575082"/>
          </a:xfrm>
          <a:prstGeom prst="rect">
            <a:avLst/>
          </a:prstGeom>
          <a:solidFill>
            <a:schemeClr val="bg1"/>
          </a:solidFill>
          <a:ln>
            <a:noFill/>
          </a:ln>
          <a:effectLst>
            <a:innerShdw blurRad="342900">
              <a:prstClr val="black">
                <a:alpha val="5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panose="02000506030000020004" pitchFamily="50" charset="0"/>
            </a:endParaRPr>
          </a:p>
        </p:txBody>
      </p:sp>
    </p:spTree>
    <p:extLst>
      <p:ext uri="{BB962C8B-B14F-4D97-AF65-F5344CB8AC3E}">
        <p14:creationId xmlns:p14="http://schemas.microsoft.com/office/powerpoint/2010/main" val="1913379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482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1B945E-58C4-43E6-8B8B-D6FB106C21BB}"/>
              </a:ext>
            </a:extLst>
          </p:cNvPr>
          <p:cNvSpPr/>
          <p:nvPr userDrawn="1"/>
        </p:nvSpPr>
        <p:spPr>
          <a:xfrm>
            <a:off x="-217170" y="1417320"/>
            <a:ext cx="12653010" cy="4994910"/>
          </a:xfrm>
          <a:prstGeom prst="rect">
            <a:avLst/>
          </a:prstGeom>
          <a:solidFill>
            <a:schemeClr val="bg1"/>
          </a:solidFill>
          <a:ln>
            <a:noFill/>
          </a:ln>
          <a:effectLst>
            <a:innerShdw blurRad="342900">
              <a:prstClr val="black">
                <a:alpha val="5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panose="02000506030000020004" pitchFamily="50" charset="0"/>
            </a:endParaRPr>
          </a:p>
        </p:txBody>
      </p:sp>
    </p:spTree>
    <p:extLst>
      <p:ext uri="{BB962C8B-B14F-4D97-AF65-F5344CB8AC3E}">
        <p14:creationId xmlns:p14="http://schemas.microsoft.com/office/powerpoint/2010/main" val="193797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A7152A-854D-49EE-AC38-B84C99C19FA4}"/>
              </a:ext>
            </a:extLst>
          </p:cNvPr>
          <p:cNvSpPr/>
          <p:nvPr userDrawn="1"/>
        </p:nvSpPr>
        <p:spPr>
          <a:xfrm>
            <a:off x="4103370" y="-279133"/>
            <a:ext cx="8608778" cy="7526956"/>
          </a:xfrm>
          <a:prstGeom prst="rect">
            <a:avLst/>
          </a:prstGeom>
          <a:solidFill>
            <a:schemeClr val="bg1"/>
          </a:solidFill>
          <a:ln>
            <a:noFill/>
          </a:ln>
          <a:effectLst>
            <a:innerShdw blurRad="342900">
              <a:prstClr val="black">
                <a:alpha val="5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panose="02000506030000020004" pitchFamily="50" charset="0"/>
            </a:endParaRPr>
          </a:p>
        </p:txBody>
      </p:sp>
    </p:spTree>
    <p:extLst>
      <p:ext uri="{BB962C8B-B14F-4D97-AF65-F5344CB8AC3E}">
        <p14:creationId xmlns:p14="http://schemas.microsoft.com/office/powerpoint/2010/main" val="33964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DEB519-1327-48F6-91FC-5CD4D1AC8B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35E65E-328F-4FEF-8890-6F9E7F059F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09851C-54B9-4143-8570-258B639481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roxima Nova" panose="02000506030000020004" pitchFamily="50" charset="0"/>
              </a:defRPr>
            </a:lvl1pPr>
          </a:lstStyle>
          <a:p>
            <a:fld id="{F6C0B291-8FC2-4E1C-A3D7-0531AF64EBA9}" type="datetimeFigureOut">
              <a:rPr lang="en-US" smtClean="0"/>
              <a:pPr/>
              <a:t>4/14/2021</a:t>
            </a:fld>
            <a:endParaRPr lang="en-US" dirty="0"/>
          </a:p>
        </p:txBody>
      </p:sp>
      <p:sp>
        <p:nvSpPr>
          <p:cNvPr id="5" name="Footer Placeholder 4">
            <a:extLst>
              <a:ext uri="{FF2B5EF4-FFF2-40B4-BE49-F238E27FC236}">
                <a16:creationId xmlns:a16="http://schemas.microsoft.com/office/drawing/2014/main" id="{7FA14646-C933-45E2-8FF8-C58BE35847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roxima Nova" panose="02000506030000020004" pitchFamily="50" charset="0"/>
              </a:defRPr>
            </a:lvl1pPr>
          </a:lstStyle>
          <a:p>
            <a:endParaRPr lang="en-US" dirty="0"/>
          </a:p>
        </p:txBody>
      </p:sp>
      <p:sp>
        <p:nvSpPr>
          <p:cNvPr id="6" name="Slide Number Placeholder 5">
            <a:extLst>
              <a:ext uri="{FF2B5EF4-FFF2-40B4-BE49-F238E27FC236}">
                <a16:creationId xmlns:a16="http://schemas.microsoft.com/office/drawing/2014/main" id="{E5CFD3EB-8FC0-4D00-BFB1-9856079EB3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roxima Nova" panose="02000506030000020004" pitchFamily="50" charset="0"/>
              </a:defRPr>
            </a:lvl1pPr>
          </a:lstStyle>
          <a:p>
            <a:fld id="{B3287656-FD90-4885-9F71-B8BBD6D2D618}" type="slidenum">
              <a:rPr lang="en-US" smtClean="0"/>
              <a:pPr/>
              <a:t>‹#›</a:t>
            </a:fld>
            <a:endParaRPr lang="en-US" dirty="0"/>
          </a:p>
        </p:txBody>
      </p:sp>
    </p:spTree>
    <p:extLst>
      <p:ext uri="{BB962C8B-B14F-4D97-AF65-F5344CB8AC3E}">
        <p14:creationId xmlns:p14="http://schemas.microsoft.com/office/powerpoint/2010/main" val="2693971131"/>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0" r:id="rId3"/>
    <p:sldLayoutId id="2147483650" r:id="rId4"/>
    <p:sldLayoutId id="2147483660" r:id="rId5"/>
    <p:sldLayoutId id="2147483661" r:id="rId6"/>
    <p:sldLayoutId id="2147483651" r:id="rId7"/>
    <p:sldLayoutId id="2147483662" r:id="rId8"/>
    <p:sldLayoutId id="2147483663" r:id="rId9"/>
    <p:sldLayoutId id="2147483652" r:id="rId10"/>
    <p:sldLayoutId id="2147483664" r:id="rId11"/>
    <p:sldLayoutId id="2147483665" r:id="rId12"/>
    <p:sldLayoutId id="2147483672" r:id="rId13"/>
    <p:sldLayoutId id="2147483653" r:id="rId14"/>
    <p:sldLayoutId id="2147483666" r:id="rId15"/>
    <p:sldLayoutId id="2147483667" r:id="rId16"/>
    <p:sldLayoutId id="2147483673" r:id="rId17"/>
    <p:sldLayoutId id="2147483654" r:id="rId18"/>
    <p:sldLayoutId id="2147483668" r:id="rId19"/>
    <p:sldLayoutId id="2147483669" r:id="rId20"/>
    <p:sldLayoutId id="2147483655" r:id="rId21"/>
    <p:sldLayoutId id="2147483656" r:id="rId22"/>
    <p:sldLayoutId id="2147483657" r:id="rId23"/>
    <p:sldLayoutId id="2147483658" r:id="rId24"/>
    <p:sldLayoutId id="2147483659" r:id="rId25"/>
  </p:sldLayoutIdLst>
  <p:txStyles>
    <p:titleStyle>
      <a:lvl1pPr algn="l" defTabSz="914400" rtl="0" eaLnBrk="1" latinLnBrk="0" hangingPunct="1">
        <a:lnSpc>
          <a:spcPct val="90000"/>
        </a:lnSpc>
        <a:spcBef>
          <a:spcPct val="0"/>
        </a:spcBef>
        <a:buNone/>
        <a:defRPr sz="4400" kern="1200">
          <a:solidFill>
            <a:schemeClr val="tx1"/>
          </a:solidFill>
          <a:latin typeface="Proxima Nova" panose="0200050603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dfifund.gov/Pages/Opportunity-Zones.aspx"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hyperlink" Target="https://spacecoastedc.org/opportunity-zones-faq/" TargetMode="Externa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monclaude.nestor@pnc.com"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nlc.org/program-initiative/opportunity-zones" TargetMode="External"/><Relationship Id="rId2" Type="http://schemas.openxmlformats.org/officeDocument/2006/relationships/hyperlink" Target="https://smartasset.com/taxes/heres-how-the-trump-tax-plan-could-affect-you" TargetMode="External"/><Relationship Id="rId1" Type="http://schemas.openxmlformats.org/officeDocument/2006/relationships/slideLayout" Target="../slideLayouts/slideLayout6.xml"/><Relationship Id="rId4" Type="http://schemas.openxmlformats.org/officeDocument/2006/relationships/hyperlink" Target="https://www.urban.org/research/publication/did-states-maximize-their-opportunity-zone-selection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453744" y="2387888"/>
            <a:ext cx="4371109" cy="2156402"/>
          </a:xfrm>
        </p:spPr>
        <p:txBody>
          <a:bodyPr/>
          <a:lstStyle/>
          <a:p>
            <a:r>
              <a:rPr lang="en-US" dirty="0" smtClean="0"/>
              <a:t>Opportunity</a:t>
            </a:r>
            <a:r>
              <a:rPr lang="en-US" baseline="0" dirty="0" smtClean="0"/>
              <a:t> Zone General Questions</a:t>
            </a:r>
            <a:endParaRPr lang="en-US" dirty="0"/>
          </a:p>
        </p:txBody>
      </p:sp>
    </p:spTree>
    <p:extLst>
      <p:ext uri="{BB962C8B-B14F-4D97-AF65-F5344CB8AC3E}">
        <p14:creationId xmlns:p14="http://schemas.microsoft.com/office/powerpoint/2010/main" val="2337010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E1581B-F284-4430-92EE-D9EE6002443F}"/>
              </a:ext>
            </a:extLst>
          </p:cNvPr>
          <p:cNvSpPr/>
          <p:nvPr/>
        </p:nvSpPr>
        <p:spPr>
          <a:xfrm>
            <a:off x="2834936" y="1803721"/>
            <a:ext cx="6681926" cy="3416320"/>
          </a:xfrm>
          <a:prstGeom prst="rect">
            <a:avLst/>
          </a:prstGeom>
        </p:spPr>
        <p:txBody>
          <a:bodyPr wrap="square">
            <a:spAutoFit/>
          </a:bodyPr>
          <a:lstStyle/>
          <a:p>
            <a:r>
              <a:rPr lang="en-US" b="0" i="0" dirty="0">
                <a:solidFill>
                  <a:srgbClr val="0D2747"/>
                </a:solidFill>
                <a:effectLst/>
                <a:latin typeface="Proxima Nova" panose="02000506030000020004" pitchFamily="50" charset="0"/>
              </a:rPr>
              <a:t> </a:t>
            </a:r>
          </a:p>
          <a:p>
            <a:endParaRPr lang="en-US" b="0" i="0" dirty="0">
              <a:solidFill>
                <a:srgbClr val="0D2747"/>
              </a:solidFill>
              <a:effectLst/>
              <a:latin typeface="Proxima Nova" panose="02000506030000020004" pitchFamily="50" charset="0"/>
            </a:endParaRPr>
          </a:p>
          <a:p>
            <a:r>
              <a:rPr lang="en-US" sz="2000" b="1" i="0" dirty="0">
                <a:solidFill>
                  <a:srgbClr val="2C9D8F"/>
                </a:solidFill>
                <a:effectLst/>
                <a:latin typeface="Proxima Nova" panose="02000506030000020004" pitchFamily="50" charset="0"/>
              </a:rPr>
              <a:t>Appreciation in value not Taxed.  </a:t>
            </a:r>
            <a:r>
              <a:rPr lang="en-US" sz="2000" b="0" i="0" dirty="0">
                <a:solidFill>
                  <a:srgbClr val="0D2747"/>
                </a:solidFill>
                <a:effectLst/>
                <a:latin typeface="Proxima Nova" panose="02000506030000020004" pitchFamily="50" charset="0"/>
              </a:rPr>
              <a:t>Second, if the investor holds the investment in the QOF for at least 10 years, the investor is eligible for an adjustment in the basis of the QOF investment to its fair market value on the date that the QOF investment is sold or exchanged.  As a result of this basis adjustment, the appreciation in the QOF investment is never taxed.  A similar rule applies to exclude the QOF investor’s share of gain and loss from sales of QOF assets</a:t>
            </a:r>
            <a:r>
              <a:rPr lang="en-US" b="0" i="0" dirty="0">
                <a:solidFill>
                  <a:srgbClr val="0D2747"/>
                </a:solidFill>
                <a:effectLst/>
                <a:latin typeface="Proxima Nova" panose="02000506030000020004" pitchFamily="50" charset="0"/>
              </a:rPr>
              <a:t>. </a:t>
            </a:r>
          </a:p>
        </p:txBody>
      </p:sp>
      <p:sp>
        <p:nvSpPr>
          <p:cNvPr id="4" name="TextBox 3">
            <a:extLst>
              <a:ext uri="{FF2B5EF4-FFF2-40B4-BE49-F238E27FC236}">
                <a16:creationId xmlns:a16="http://schemas.microsoft.com/office/drawing/2014/main" id="{FE37A4EB-BD18-4D30-9834-822B12B53776}"/>
              </a:ext>
            </a:extLst>
          </p:cNvPr>
          <p:cNvSpPr txBox="1"/>
          <p:nvPr/>
        </p:nvSpPr>
        <p:spPr>
          <a:xfrm>
            <a:off x="1811045" y="3373381"/>
            <a:ext cx="852256" cy="646331"/>
          </a:xfrm>
          <a:prstGeom prst="rect">
            <a:avLst/>
          </a:prstGeom>
          <a:noFill/>
        </p:spPr>
        <p:txBody>
          <a:bodyPr wrap="square" rtlCol="0">
            <a:spAutoFit/>
          </a:bodyPr>
          <a:lstStyle/>
          <a:p>
            <a:r>
              <a:rPr lang="en-US" sz="3600" b="1" dirty="0"/>
              <a:t>3</a:t>
            </a:r>
          </a:p>
        </p:txBody>
      </p:sp>
      <p:sp>
        <p:nvSpPr>
          <p:cNvPr id="5" name="Rectangle 4">
            <a:extLst>
              <a:ext uri="{FF2B5EF4-FFF2-40B4-BE49-F238E27FC236}">
                <a16:creationId xmlns:a16="http://schemas.microsoft.com/office/drawing/2014/main" id="{CF22E18E-66E5-4FF5-8F1E-9777D8316BA9}"/>
              </a:ext>
            </a:extLst>
          </p:cNvPr>
          <p:cNvSpPr/>
          <p:nvPr/>
        </p:nvSpPr>
        <p:spPr>
          <a:xfrm>
            <a:off x="2834936" y="1739997"/>
            <a:ext cx="3369833" cy="400110"/>
          </a:xfrm>
          <a:prstGeom prst="rect">
            <a:avLst/>
          </a:prstGeom>
        </p:spPr>
        <p:txBody>
          <a:bodyPr wrap="none">
            <a:spAutoFit/>
          </a:bodyPr>
          <a:lstStyle/>
          <a:p>
            <a:r>
              <a:rPr lang="en-US" sz="2000" b="1" dirty="0">
                <a:solidFill>
                  <a:srgbClr val="0D2747"/>
                </a:solidFill>
                <a:latin typeface="Proxima Nova" panose="02000506030000020004" pitchFamily="50" charset="0"/>
              </a:rPr>
              <a:t>Tax Incentives for Investors</a:t>
            </a:r>
          </a:p>
        </p:txBody>
      </p:sp>
      <p:sp>
        <p:nvSpPr>
          <p:cNvPr id="6" name="Title 5"/>
          <p:cNvSpPr>
            <a:spLocks noGrp="1"/>
          </p:cNvSpPr>
          <p:nvPr>
            <p:ph type="title" idx="4294967295"/>
          </p:nvPr>
        </p:nvSpPr>
        <p:spPr/>
        <p:txBody>
          <a:bodyPr/>
          <a:lstStyle/>
          <a:p>
            <a:pPr rtl="0" eaLnBrk="1" latinLnBrk="0" hangingPunct="1"/>
            <a:r>
              <a:rPr lang="en-US" sz="3200" b="1" u="none" kern="1200" dirty="0" smtClean="0">
                <a:solidFill>
                  <a:srgbClr val="FFFFFF"/>
                </a:solidFill>
                <a:effectLst/>
                <a:latin typeface="Geometria" panose="020B0604020202020204" charset="0"/>
                <a:ea typeface="+mn-ea"/>
                <a:cs typeface="+mn-cs"/>
              </a:rPr>
              <a:t>How do QOZs spur economic development?</a:t>
            </a:r>
            <a:endParaRPr lang="en-US" u="none" dirty="0" smtClean="0">
              <a:effectLst/>
            </a:endParaRPr>
          </a:p>
        </p:txBody>
      </p:sp>
    </p:spTree>
    <p:extLst>
      <p:ext uri="{BB962C8B-B14F-4D97-AF65-F5344CB8AC3E}">
        <p14:creationId xmlns:p14="http://schemas.microsoft.com/office/powerpoint/2010/main" val="528695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33B52-1516-40FA-A3DC-B1D5096E9D4C}"/>
              </a:ext>
            </a:extLst>
          </p:cNvPr>
          <p:cNvSpPr/>
          <p:nvPr/>
        </p:nvSpPr>
        <p:spPr>
          <a:xfrm>
            <a:off x="5318359" y="2075210"/>
            <a:ext cx="6096000" cy="2554545"/>
          </a:xfrm>
          <a:prstGeom prst="rect">
            <a:avLst/>
          </a:prstGeom>
        </p:spPr>
        <p:txBody>
          <a:bodyPr>
            <a:spAutoFit/>
          </a:bodyPr>
          <a:lstStyle/>
          <a:p>
            <a:r>
              <a:rPr lang="en-US" sz="2000" dirty="0">
                <a:solidFill>
                  <a:srgbClr val="0D2747"/>
                </a:solidFill>
                <a:latin typeface="Proxima Nova" panose="02000506030000020004" pitchFamily="50" charset="0"/>
              </a:rPr>
              <a:t>For example, let’s say a taxpayer makes a $5 million investment in a Qualified Opportunity Zone Fund in 2019. If the investor sells the investment in 2029 for $10 million, the $5 million in appreciation is free of taxation. However, the investor will have to pay income taxes since the fund was held beyond 2026. These taxes will correspond with the sale of the investment.</a:t>
            </a:r>
          </a:p>
        </p:txBody>
      </p:sp>
      <p:sp>
        <p:nvSpPr>
          <p:cNvPr id="2" name="Title 1"/>
          <p:cNvSpPr>
            <a:spLocks noGrp="1"/>
          </p:cNvSpPr>
          <p:nvPr>
            <p:ph type="title" idx="4294967295"/>
          </p:nvPr>
        </p:nvSpPr>
        <p:spPr>
          <a:xfrm>
            <a:off x="505691" y="1473489"/>
            <a:ext cx="3179618" cy="3029239"/>
          </a:xfrm>
        </p:spPr>
        <p:txBody>
          <a:bodyPr/>
          <a:lstStyle/>
          <a:p>
            <a:pPr rtl="0" eaLnBrk="1" latinLnBrk="0" hangingPunct="1"/>
            <a:r>
              <a:rPr lang="en-US" sz="2800" b="1" kern="1200" spc="300" dirty="0" smtClean="0">
                <a:solidFill>
                  <a:srgbClr val="FFFFFF"/>
                </a:solidFill>
                <a:effectLst/>
                <a:latin typeface="Geometria" panose="020B0604020202020204" charset="0"/>
                <a:ea typeface="+mn-ea"/>
                <a:cs typeface="+mn-cs"/>
              </a:rPr>
              <a:t>Appreciation </a:t>
            </a:r>
            <a:br>
              <a:rPr lang="en-US" sz="2800" b="1" kern="1200" spc="300" dirty="0" smtClean="0">
                <a:solidFill>
                  <a:srgbClr val="FFFFFF"/>
                </a:solidFill>
                <a:effectLst/>
                <a:latin typeface="Geometria" panose="020B0604020202020204" charset="0"/>
                <a:ea typeface="+mn-ea"/>
                <a:cs typeface="+mn-cs"/>
              </a:rPr>
            </a:br>
            <a:r>
              <a:rPr lang="en-US" sz="2800" b="1" kern="1200" spc="300" dirty="0" smtClean="0">
                <a:solidFill>
                  <a:srgbClr val="FFFFFF"/>
                </a:solidFill>
                <a:effectLst/>
                <a:latin typeface="Geometria" panose="020B0604020202020204" charset="0"/>
                <a:ea typeface="+mn-ea"/>
                <a:cs typeface="+mn-cs"/>
              </a:rPr>
              <a:t>in Value is </a:t>
            </a:r>
            <a:br>
              <a:rPr lang="en-US" sz="2800" b="1" kern="1200" spc="300" dirty="0" smtClean="0">
                <a:solidFill>
                  <a:srgbClr val="FFFFFF"/>
                </a:solidFill>
                <a:effectLst/>
                <a:latin typeface="Geometria" panose="020B0604020202020204" charset="0"/>
                <a:ea typeface="+mn-ea"/>
                <a:cs typeface="+mn-cs"/>
              </a:rPr>
            </a:br>
            <a:r>
              <a:rPr lang="en-US" sz="2800" b="1" kern="1200" spc="300" dirty="0" smtClean="0">
                <a:solidFill>
                  <a:srgbClr val="FFFFFF"/>
                </a:solidFill>
                <a:effectLst/>
                <a:latin typeface="Geometria" panose="020B0604020202020204" charset="0"/>
                <a:ea typeface="+mn-ea"/>
                <a:cs typeface="+mn-cs"/>
              </a:rPr>
              <a:t>Not Taxed (Example)</a:t>
            </a:r>
            <a:endParaRPr lang="en-US" dirty="0" smtClean="0">
              <a:effectLst/>
            </a:endParaRPr>
          </a:p>
        </p:txBody>
      </p:sp>
    </p:spTree>
    <p:extLst>
      <p:ext uri="{BB962C8B-B14F-4D97-AF65-F5344CB8AC3E}">
        <p14:creationId xmlns:p14="http://schemas.microsoft.com/office/powerpoint/2010/main" val="3953331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E1581B-F284-4430-92EE-D9EE6002443F}"/>
              </a:ext>
            </a:extLst>
          </p:cNvPr>
          <p:cNvSpPr/>
          <p:nvPr/>
        </p:nvSpPr>
        <p:spPr>
          <a:xfrm>
            <a:off x="3048000" y="2438989"/>
            <a:ext cx="6096000" cy="2616101"/>
          </a:xfrm>
          <a:prstGeom prst="rect">
            <a:avLst/>
          </a:prstGeom>
        </p:spPr>
        <p:txBody>
          <a:bodyPr>
            <a:spAutoFit/>
          </a:bodyPr>
          <a:lstStyle/>
          <a:p>
            <a:pPr algn="ctr"/>
            <a:r>
              <a:rPr lang="en-US" sz="2000" b="0" i="0" dirty="0">
                <a:solidFill>
                  <a:srgbClr val="0D2747"/>
                </a:solidFill>
                <a:effectLst/>
                <a:latin typeface="Proxima Nova" panose="02000506030000020004" pitchFamily="50" charset="0"/>
              </a:rPr>
              <a:t> </a:t>
            </a:r>
          </a:p>
          <a:p>
            <a:pPr algn="ctr"/>
            <a:r>
              <a:rPr lang="en-US" sz="2400" dirty="0">
                <a:solidFill>
                  <a:srgbClr val="0D2747"/>
                </a:solidFill>
                <a:latin typeface="Proxima Nova" panose="02000506030000020004" pitchFamily="50" charset="0"/>
              </a:rPr>
              <a:t>No. You can take advantage of these tax incentives even if you don’t live, work, or have an existing business in a QOZ. All you need to do is invest the amount of a recognized eligible gain in a QOF and elect to defer the tax on that gain</a:t>
            </a:r>
          </a:p>
        </p:txBody>
      </p:sp>
      <p:sp>
        <p:nvSpPr>
          <p:cNvPr id="5" name="Title 4"/>
          <p:cNvSpPr>
            <a:spLocks noGrp="1"/>
          </p:cNvSpPr>
          <p:nvPr>
            <p:ph type="title" idx="4294967295"/>
          </p:nvPr>
        </p:nvSpPr>
        <p:spPr>
          <a:xfrm>
            <a:off x="838200" y="226579"/>
            <a:ext cx="10515600" cy="1325563"/>
          </a:xfrm>
        </p:spPr>
        <p:txBody>
          <a:bodyPr/>
          <a:lstStyle/>
          <a:p>
            <a:pPr rtl="0" eaLnBrk="1" latinLnBrk="0" hangingPunct="1"/>
            <a:r>
              <a:rPr lang="en-US" sz="3200" b="1" u="none" kern="1200" dirty="0" smtClean="0">
                <a:solidFill>
                  <a:srgbClr val="FFFFFF"/>
                </a:solidFill>
                <a:effectLst/>
                <a:latin typeface="Geometria" panose="020B0604020202020204" charset="0"/>
                <a:ea typeface="+mn-ea"/>
                <a:cs typeface="+mn-cs"/>
              </a:rPr>
              <a:t>Do I need to live in a QOZ to take advantage of </a:t>
            </a:r>
            <a:br>
              <a:rPr lang="en-US" sz="3200" b="1" u="none" kern="1200" dirty="0" smtClean="0">
                <a:solidFill>
                  <a:srgbClr val="FFFFFF"/>
                </a:solidFill>
                <a:effectLst/>
                <a:latin typeface="Geometria" panose="020B0604020202020204" charset="0"/>
                <a:ea typeface="+mn-ea"/>
                <a:cs typeface="+mn-cs"/>
              </a:rPr>
            </a:br>
            <a:r>
              <a:rPr lang="en-US" sz="3200" b="1" u="none" kern="1200" dirty="0" smtClean="0">
                <a:solidFill>
                  <a:srgbClr val="FFFFFF"/>
                </a:solidFill>
                <a:effectLst/>
                <a:latin typeface="Geometria" panose="020B0604020202020204" charset="0"/>
                <a:ea typeface="+mn-ea"/>
                <a:cs typeface="+mn-cs"/>
              </a:rPr>
              <a:t>these tax incentives?</a:t>
            </a:r>
            <a:endParaRPr lang="en-US" u="none" dirty="0" smtClean="0">
              <a:effectLst/>
            </a:endParaRPr>
          </a:p>
        </p:txBody>
      </p:sp>
    </p:spTree>
    <p:extLst>
      <p:ext uri="{BB962C8B-B14F-4D97-AF65-F5344CB8AC3E}">
        <p14:creationId xmlns:p14="http://schemas.microsoft.com/office/powerpoint/2010/main" val="2032645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9AA945-0905-408D-B925-A4A69D8A99D8}"/>
              </a:ext>
            </a:extLst>
          </p:cNvPr>
          <p:cNvSpPr/>
          <p:nvPr/>
        </p:nvSpPr>
        <p:spPr>
          <a:xfrm>
            <a:off x="566345" y="2274204"/>
            <a:ext cx="4732666" cy="2554545"/>
          </a:xfrm>
          <a:prstGeom prst="rect">
            <a:avLst/>
          </a:prstGeom>
        </p:spPr>
        <p:txBody>
          <a:bodyPr wrap="square">
            <a:spAutoFit/>
          </a:bodyPr>
          <a:lstStyle/>
          <a:p>
            <a:pPr algn="ctr"/>
            <a:r>
              <a:rPr lang="en-US" sz="2000" dirty="0">
                <a:solidFill>
                  <a:srgbClr val="0D2747"/>
                </a:solidFill>
                <a:latin typeface="Proxima Nova" panose="02000506030000020004" pitchFamily="50" charset="0"/>
              </a:rPr>
              <a:t>Yes. The list of each QOZ can be found in IRS Notices 2018-48 PDF and 2019-42 PDF.  Further, a visual map of the census tracts designated as QOZs may be found at Opportunity Zones Resources</a:t>
            </a:r>
          </a:p>
          <a:p>
            <a:pPr algn="ctr"/>
            <a:r>
              <a:rPr lang="en-US" sz="2000" dirty="0">
                <a:solidFill>
                  <a:srgbClr val="0D2747"/>
                </a:solidFill>
                <a:latin typeface="Proxima Nova" panose="02000506030000020004" pitchFamily="50" charset="0"/>
              </a:rPr>
              <a:t>(</a:t>
            </a:r>
            <a:r>
              <a:rPr lang="en-US" sz="2000" dirty="0">
                <a:solidFill>
                  <a:srgbClr val="0D2747"/>
                </a:solidFill>
                <a:latin typeface="Proxima Nova" panose="02000506030000020004" pitchFamily="50" charset="0"/>
                <a:hlinkClick r:id="rId2"/>
              </a:rPr>
              <a:t>https://www.cdfifund.gov/Pages/Opportunity-Zones.aspx</a:t>
            </a:r>
            <a:r>
              <a:rPr lang="en-US" sz="2000" dirty="0">
                <a:solidFill>
                  <a:srgbClr val="0D2747"/>
                </a:solidFill>
                <a:latin typeface="Proxima Nova" panose="02000506030000020004" pitchFamily="50" charset="0"/>
              </a:rPr>
              <a:t>) </a:t>
            </a:r>
          </a:p>
        </p:txBody>
      </p:sp>
      <p:pic>
        <p:nvPicPr>
          <p:cNvPr id="3" name="Picture 2" descr="Map of the United States">
            <a:extLst>
              <a:ext uri="{FF2B5EF4-FFF2-40B4-BE49-F238E27FC236}">
                <a16:creationId xmlns:a16="http://schemas.microsoft.com/office/drawing/2014/main" id="{6F24E1C1-7E87-4FEB-9A50-F1DE7F9DE471}"/>
              </a:ext>
            </a:extLst>
          </p:cNvPr>
          <p:cNvPicPr>
            <a:picLocks noChangeAspect="1"/>
          </p:cNvPicPr>
          <p:nvPr/>
        </p:nvPicPr>
        <p:blipFill>
          <a:blip r:embed="rId3"/>
          <a:stretch>
            <a:fillRect/>
          </a:stretch>
        </p:blipFill>
        <p:spPr>
          <a:xfrm>
            <a:off x="5648087" y="2162388"/>
            <a:ext cx="5977568" cy="3458765"/>
          </a:xfrm>
          <a:prstGeom prst="rect">
            <a:avLst/>
          </a:prstGeom>
        </p:spPr>
      </p:pic>
      <p:sp>
        <p:nvSpPr>
          <p:cNvPr id="5" name="Title 4"/>
          <p:cNvSpPr>
            <a:spLocks noGrp="1"/>
          </p:cNvSpPr>
          <p:nvPr>
            <p:ph type="title" idx="4294967295"/>
          </p:nvPr>
        </p:nvSpPr>
        <p:spPr>
          <a:xfrm>
            <a:off x="810491" y="157307"/>
            <a:ext cx="10515600" cy="1325563"/>
          </a:xfrm>
        </p:spPr>
        <p:txBody>
          <a:bodyPr>
            <a:normAutofit fontScale="90000"/>
          </a:bodyPr>
          <a:lstStyle/>
          <a:p>
            <a:pPr rtl="0" eaLnBrk="1" latinLnBrk="0" hangingPunct="1"/>
            <a:r>
              <a:rPr lang="en-US" sz="3200" b="1" u="none" kern="1200" dirty="0" smtClean="0">
                <a:solidFill>
                  <a:srgbClr val="FFFFFF"/>
                </a:solidFill>
                <a:effectLst/>
                <a:latin typeface="Geometria" panose="020B0604020202020204" charset="0"/>
                <a:ea typeface="+mn-ea"/>
                <a:cs typeface="+mn-cs"/>
              </a:rPr>
              <a:t>I am interested in knowing where the QOZs are located.</a:t>
            </a:r>
            <a:br>
              <a:rPr lang="en-US" sz="3200" b="1" u="none" kern="1200" dirty="0" smtClean="0">
                <a:solidFill>
                  <a:srgbClr val="FFFFFF"/>
                </a:solidFill>
                <a:effectLst/>
                <a:latin typeface="Geometria" panose="020B0604020202020204" charset="0"/>
                <a:ea typeface="+mn-ea"/>
                <a:cs typeface="+mn-cs"/>
              </a:rPr>
            </a:br>
            <a:r>
              <a:rPr lang="en-US" sz="3200" b="1" u="none" kern="1200" dirty="0" smtClean="0">
                <a:solidFill>
                  <a:srgbClr val="FFFFFF"/>
                </a:solidFill>
                <a:effectLst/>
                <a:latin typeface="Geometria" panose="020B0604020202020204" charset="0"/>
                <a:ea typeface="+mn-ea"/>
                <a:cs typeface="+mn-cs"/>
              </a:rPr>
              <a:t>Is there a list of QOZs available?</a:t>
            </a:r>
            <a:endParaRPr lang="en-US" u="none" dirty="0" smtClean="0">
              <a:effectLst/>
            </a:endParaRPr>
          </a:p>
        </p:txBody>
      </p:sp>
    </p:spTree>
    <p:extLst>
      <p:ext uri="{BB962C8B-B14F-4D97-AF65-F5344CB8AC3E}">
        <p14:creationId xmlns:p14="http://schemas.microsoft.com/office/powerpoint/2010/main" val="1033467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BB406-E438-4951-85EE-1D0AC49E1B8A}"/>
              </a:ext>
            </a:extLst>
          </p:cNvPr>
          <p:cNvSpPr>
            <a:spLocks noGrp="1"/>
          </p:cNvSpPr>
          <p:nvPr>
            <p:ph type="ctrTitle" idx="4294967295"/>
          </p:nvPr>
        </p:nvSpPr>
        <p:spPr>
          <a:xfrm>
            <a:off x="2556510" y="225425"/>
            <a:ext cx="9144000" cy="1023938"/>
          </a:xfrm>
        </p:spPr>
        <p:txBody>
          <a:bodyPr>
            <a:normAutofit/>
          </a:bodyPr>
          <a:lstStyle/>
          <a:p>
            <a:r>
              <a:rPr lang="en-US" sz="5400" b="1" spc="300" dirty="0" smtClean="0">
                <a:solidFill>
                  <a:srgbClr val="E86F50"/>
                </a:solidFill>
                <a:latin typeface="Geometria" panose="020B0403020204020204" pitchFamily="34" charset="0"/>
              </a:rPr>
              <a:t>Summary</a:t>
            </a:r>
            <a:endParaRPr lang="en-US" sz="5400" b="1" spc="300" dirty="0">
              <a:solidFill>
                <a:srgbClr val="E86F50"/>
              </a:solidFill>
              <a:latin typeface="Geometria" panose="020B0403020204020204" pitchFamily="34" charset="0"/>
            </a:endParaRPr>
          </a:p>
        </p:txBody>
      </p:sp>
      <p:sp>
        <p:nvSpPr>
          <p:cNvPr id="3" name="Subtitle 2">
            <a:extLst>
              <a:ext uri="{FF2B5EF4-FFF2-40B4-BE49-F238E27FC236}">
                <a16:creationId xmlns:a16="http://schemas.microsoft.com/office/drawing/2014/main" id="{1EBF9177-BF9F-4644-B91C-5ED211129364}"/>
              </a:ext>
            </a:extLst>
          </p:cNvPr>
          <p:cNvSpPr>
            <a:spLocks noGrp="1"/>
          </p:cNvSpPr>
          <p:nvPr>
            <p:ph type="subTitle" idx="4294967295"/>
          </p:nvPr>
        </p:nvSpPr>
        <p:spPr>
          <a:xfrm>
            <a:off x="3042285" y="1474788"/>
            <a:ext cx="8658225" cy="5119687"/>
          </a:xfrm>
        </p:spPr>
        <p:txBody>
          <a:bodyPr>
            <a:normAutofit fontScale="92500" lnSpcReduction="20000"/>
          </a:bodyPr>
          <a:lstStyle/>
          <a:p>
            <a:r>
              <a:rPr lang="en-US" dirty="0"/>
              <a:t>Opportunity Zones are an economic development tool for impoverished communities.</a:t>
            </a:r>
          </a:p>
          <a:p>
            <a:endParaRPr lang="en-US" dirty="0"/>
          </a:p>
          <a:p>
            <a:r>
              <a:rPr lang="en-US" dirty="0"/>
              <a:t> Opportunity Zones were created by the Tax Cuts and Jobs Act on December 22, 2017.</a:t>
            </a:r>
          </a:p>
          <a:p>
            <a:endParaRPr lang="en-US" dirty="0"/>
          </a:p>
          <a:p>
            <a:r>
              <a:rPr lang="en-US" dirty="0"/>
              <a:t>Approximately 8,700 Opportunity Zones in USA and territories.</a:t>
            </a:r>
          </a:p>
          <a:p>
            <a:endParaRPr lang="en-US" dirty="0"/>
          </a:p>
          <a:p>
            <a:r>
              <a:rPr lang="en-US" dirty="0"/>
              <a:t>Opportunity Zones use Federal Income Tax Deferments to encourage investment in targeted areas.</a:t>
            </a:r>
          </a:p>
          <a:p>
            <a:endParaRPr lang="en-US" dirty="0"/>
          </a:p>
          <a:p>
            <a:r>
              <a:rPr lang="en-US" dirty="0"/>
              <a:t>Opportunity Zone Program is active until 2026.</a:t>
            </a:r>
          </a:p>
        </p:txBody>
      </p:sp>
    </p:spTree>
    <p:extLst>
      <p:ext uri="{BB962C8B-B14F-4D97-AF65-F5344CB8AC3E}">
        <p14:creationId xmlns:p14="http://schemas.microsoft.com/office/powerpoint/2010/main" val="3088448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397C3D-85CB-4E2F-9D8F-6172C105D747}"/>
              </a:ext>
            </a:extLst>
          </p:cNvPr>
          <p:cNvSpPr/>
          <p:nvPr/>
        </p:nvSpPr>
        <p:spPr>
          <a:xfrm>
            <a:off x="4782798" y="5554455"/>
            <a:ext cx="6815522" cy="1200329"/>
          </a:xfrm>
          <a:prstGeom prst="rect">
            <a:avLst/>
          </a:prstGeom>
        </p:spPr>
        <p:txBody>
          <a:bodyPr wrap="square">
            <a:spAutoFit/>
          </a:bodyPr>
          <a:lstStyle/>
          <a:p>
            <a:pPr algn="ctr"/>
            <a:r>
              <a:rPr lang="en-US" b="0" i="0" dirty="0">
                <a:solidFill>
                  <a:srgbClr val="0D2747"/>
                </a:solidFill>
                <a:effectLst/>
                <a:latin typeface="Proxima Nova" panose="02000506030000020004" pitchFamily="50" charset="0"/>
              </a:rPr>
              <a:t>Opportunity Zones area a low-income census tract specially nominated by the Governor of a State. These zones are designed to spur economic </a:t>
            </a:r>
            <a:r>
              <a:rPr lang="en-US" b="1" i="0" dirty="0">
                <a:solidFill>
                  <a:srgbClr val="0D2747"/>
                </a:solidFill>
                <a:effectLst/>
                <a:latin typeface="Proxima Nova" panose="02000506030000020004" pitchFamily="50" charset="0"/>
              </a:rPr>
              <a:t>development</a:t>
            </a:r>
            <a:r>
              <a:rPr lang="en-US" b="0" i="0" dirty="0">
                <a:solidFill>
                  <a:srgbClr val="0D2747"/>
                </a:solidFill>
                <a:effectLst/>
                <a:latin typeface="Proxima Nova" panose="02000506030000020004" pitchFamily="50" charset="0"/>
              </a:rPr>
              <a:t> and job creation in low-income communities.</a:t>
            </a:r>
            <a:endParaRPr lang="en-US" dirty="0">
              <a:solidFill>
                <a:srgbClr val="0D2747"/>
              </a:solidFill>
              <a:latin typeface="Proxima Nova" panose="02000506030000020004" pitchFamily="50" charset="0"/>
            </a:endParaRPr>
          </a:p>
        </p:txBody>
      </p:sp>
      <p:pic>
        <p:nvPicPr>
          <p:cNvPr id="4" name="Picture 3" descr="Map of Florida">
            <a:extLst>
              <a:ext uri="{FF2B5EF4-FFF2-40B4-BE49-F238E27FC236}">
                <a16:creationId xmlns:a16="http://schemas.microsoft.com/office/drawing/2014/main" id="{8E33F96F-0277-47A2-8AF7-E4ADB264187F}"/>
              </a:ext>
            </a:extLst>
          </p:cNvPr>
          <p:cNvPicPr>
            <a:picLocks noChangeAspect="1"/>
          </p:cNvPicPr>
          <p:nvPr/>
        </p:nvPicPr>
        <p:blipFill>
          <a:blip r:embed="rId2"/>
          <a:stretch>
            <a:fillRect/>
          </a:stretch>
        </p:blipFill>
        <p:spPr>
          <a:xfrm>
            <a:off x="5590494" y="309094"/>
            <a:ext cx="5200131" cy="5042552"/>
          </a:xfrm>
          <a:prstGeom prst="rect">
            <a:avLst/>
          </a:prstGeom>
        </p:spPr>
      </p:pic>
      <p:sp>
        <p:nvSpPr>
          <p:cNvPr id="3" name="Title 2"/>
          <p:cNvSpPr>
            <a:spLocks noGrp="1"/>
          </p:cNvSpPr>
          <p:nvPr>
            <p:ph type="title" idx="4294967295"/>
          </p:nvPr>
        </p:nvSpPr>
        <p:spPr>
          <a:xfrm>
            <a:off x="477982" y="1362652"/>
            <a:ext cx="3525982" cy="3292475"/>
          </a:xfrm>
        </p:spPr>
        <p:txBody>
          <a:bodyPr/>
          <a:lstStyle/>
          <a:p>
            <a:pPr rtl="0" eaLnBrk="1" latinLnBrk="0" hangingPunct="1"/>
            <a:r>
              <a:rPr lang="en-US" sz="7200" b="1" kern="1200" spc="300" dirty="0" smtClean="0">
                <a:solidFill>
                  <a:srgbClr val="FFFFFF"/>
                </a:solidFill>
                <a:effectLst/>
                <a:latin typeface="Geometria" panose="020B0604020202020204" charset="0"/>
                <a:ea typeface="+mn-ea"/>
                <a:cs typeface="+mn-cs"/>
              </a:rPr>
              <a:t>427</a:t>
            </a:r>
            <a:r>
              <a:rPr lang="en-US" sz="2800" b="1" kern="1200" spc="300" dirty="0" smtClean="0">
                <a:solidFill>
                  <a:srgbClr val="FFFFFF"/>
                </a:solidFill>
                <a:effectLst/>
                <a:latin typeface="Geometria" panose="020B0604020202020204" charset="0"/>
                <a:ea typeface="+mn-ea"/>
                <a:cs typeface="+mn-cs"/>
              </a:rPr>
              <a:t> Opportunity Zones in Florida</a:t>
            </a:r>
            <a:endParaRPr lang="en-US" dirty="0"/>
          </a:p>
        </p:txBody>
      </p:sp>
    </p:spTree>
    <p:extLst>
      <p:ext uri="{BB962C8B-B14F-4D97-AF65-F5344CB8AC3E}">
        <p14:creationId xmlns:p14="http://schemas.microsoft.com/office/powerpoint/2010/main" val="804419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 of Brevard County showing location of Opportunity Zones.">
            <a:extLst>
              <a:ext uri="{FF2B5EF4-FFF2-40B4-BE49-F238E27FC236}">
                <a16:creationId xmlns:a16="http://schemas.microsoft.com/office/drawing/2014/main" id="{D65F3A59-423F-4D97-9820-78241A19B624}"/>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6516303" y="287611"/>
            <a:ext cx="3468239" cy="6282778"/>
          </a:xfrm>
          <a:prstGeom prst="rect">
            <a:avLst/>
          </a:prstGeom>
        </p:spPr>
      </p:pic>
      <p:sp>
        <p:nvSpPr>
          <p:cNvPr id="3" name="Title 2"/>
          <p:cNvSpPr>
            <a:spLocks noGrp="1"/>
          </p:cNvSpPr>
          <p:nvPr>
            <p:ph type="title" idx="4294967295"/>
          </p:nvPr>
        </p:nvSpPr>
        <p:spPr>
          <a:xfrm>
            <a:off x="574964" y="1685780"/>
            <a:ext cx="3027218" cy="3486439"/>
          </a:xfrm>
        </p:spPr>
        <p:txBody>
          <a:bodyPr>
            <a:normAutofit/>
          </a:bodyPr>
          <a:lstStyle/>
          <a:p>
            <a:pPr rtl="0" eaLnBrk="1" latinLnBrk="0" hangingPunct="1"/>
            <a:r>
              <a:rPr lang="en-US" sz="7200" b="1" kern="1200" spc="300" dirty="0" smtClean="0">
                <a:solidFill>
                  <a:srgbClr val="FFFFFF"/>
                </a:solidFill>
                <a:effectLst/>
                <a:latin typeface="Geometria" panose="020B0604020202020204" charset="0"/>
                <a:ea typeface="+mn-ea"/>
                <a:cs typeface="+mn-cs"/>
              </a:rPr>
              <a:t>10 </a:t>
            </a:r>
            <a:r>
              <a:rPr lang="en-US" sz="2800" b="1" kern="1200" spc="300" dirty="0" smtClean="0">
                <a:solidFill>
                  <a:srgbClr val="FFFFFF"/>
                </a:solidFill>
                <a:effectLst/>
                <a:latin typeface="Geometria" panose="020B0604020202020204" charset="0"/>
                <a:ea typeface="+mn-ea"/>
                <a:cs typeface="+mn-cs"/>
              </a:rPr>
              <a:t>Opportunity Zones in Brevard County</a:t>
            </a:r>
            <a:endParaRPr lang="en-US" dirty="0"/>
          </a:p>
        </p:txBody>
      </p:sp>
    </p:spTree>
    <p:extLst>
      <p:ext uri="{BB962C8B-B14F-4D97-AF65-F5344CB8AC3E}">
        <p14:creationId xmlns:p14="http://schemas.microsoft.com/office/powerpoint/2010/main" val="3039903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04E315-708E-436A-B5CC-FE65A11C1C66}"/>
              </a:ext>
            </a:extLst>
          </p:cNvPr>
          <p:cNvSpPr/>
          <p:nvPr/>
        </p:nvSpPr>
        <p:spPr>
          <a:xfrm>
            <a:off x="5097725" y="5243602"/>
            <a:ext cx="6096000" cy="1200329"/>
          </a:xfrm>
          <a:prstGeom prst="rect">
            <a:avLst/>
          </a:prstGeom>
        </p:spPr>
        <p:txBody>
          <a:bodyPr>
            <a:spAutoFit/>
          </a:bodyPr>
          <a:lstStyle/>
          <a:p>
            <a:pPr algn="ctr"/>
            <a:r>
              <a:rPr lang="en-US" sz="2400" dirty="0">
                <a:solidFill>
                  <a:srgbClr val="0D2747"/>
                </a:solidFill>
                <a:latin typeface="Proxima Nova" panose="02000506030000020004" pitchFamily="50" charset="0"/>
              </a:rPr>
              <a:t>Census Tract 647 </a:t>
            </a:r>
          </a:p>
          <a:p>
            <a:pPr algn="ctr"/>
            <a:r>
              <a:rPr lang="en-US" sz="2400" dirty="0">
                <a:solidFill>
                  <a:srgbClr val="0D2747"/>
                </a:solidFill>
                <a:latin typeface="Proxima Nova" panose="02000506030000020004" pitchFamily="50" charset="0"/>
              </a:rPr>
              <a:t>Census Tract 651.24</a:t>
            </a:r>
          </a:p>
          <a:p>
            <a:pPr algn="ctr"/>
            <a:r>
              <a:rPr lang="en-US" sz="2400" dirty="0">
                <a:solidFill>
                  <a:srgbClr val="0D2747"/>
                </a:solidFill>
                <a:latin typeface="Proxima Nova" panose="02000506030000020004" pitchFamily="50" charset="0"/>
              </a:rPr>
              <a:t>Census Tract 649.02</a:t>
            </a:r>
          </a:p>
        </p:txBody>
      </p:sp>
      <p:pic>
        <p:nvPicPr>
          <p:cNvPr id="5" name="Picture 4" descr="Map of a portion of Brevard County that shows locations of three Census tracts. ">
            <a:extLst>
              <a:ext uri="{FF2B5EF4-FFF2-40B4-BE49-F238E27FC236}">
                <a16:creationId xmlns:a16="http://schemas.microsoft.com/office/drawing/2014/main" id="{29D3B9E6-2313-4D04-9E6F-1F4E88F26FC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096000" y="414069"/>
            <a:ext cx="4099451" cy="4555321"/>
          </a:xfrm>
          <a:prstGeom prst="rect">
            <a:avLst/>
          </a:prstGeom>
        </p:spPr>
      </p:pic>
      <p:sp>
        <p:nvSpPr>
          <p:cNvPr id="2" name="Title 1"/>
          <p:cNvSpPr>
            <a:spLocks noGrp="1"/>
          </p:cNvSpPr>
          <p:nvPr>
            <p:ph type="title" idx="4294967295"/>
          </p:nvPr>
        </p:nvSpPr>
        <p:spPr>
          <a:xfrm>
            <a:off x="284018" y="1916834"/>
            <a:ext cx="3512127" cy="2904548"/>
          </a:xfrm>
        </p:spPr>
        <p:txBody>
          <a:bodyPr>
            <a:normAutofit/>
          </a:bodyPr>
          <a:lstStyle/>
          <a:p>
            <a:pPr algn="ctr" rtl="0" eaLnBrk="1" latinLnBrk="0" hangingPunct="1"/>
            <a:r>
              <a:rPr lang="en-US" sz="7200" b="1" kern="1200" spc="300" dirty="0" smtClean="0">
                <a:solidFill>
                  <a:srgbClr val="FFFFFF"/>
                </a:solidFill>
                <a:effectLst/>
                <a:latin typeface="Geometria" panose="020B0604020202020204" charset="0"/>
                <a:ea typeface="+mn-ea"/>
                <a:cs typeface="+mn-cs"/>
              </a:rPr>
              <a:t>3 </a:t>
            </a:r>
            <a:r>
              <a:rPr lang="en-US" sz="2800" b="1" kern="1200" spc="300" dirty="0" smtClean="0">
                <a:solidFill>
                  <a:srgbClr val="FFFFFF"/>
                </a:solidFill>
                <a:effectLst/>
                <a:latin typeface="Geometria" panose="020B0604020202020204" charset="0"/>
                <a:ea typeface="+mn-ea"/>
                <a:cs typeface="+mn-cs"/>
              </a:rPr>
              <a:t>Opportunity Zones in Brevard County</a:t>
            </a:r>
            <a:endParaRPr lang="en-US" dirty="0"/>
          </a:p>
        </p:txBody>
      </p:sp>
    </p:spTree>
    <p:extLst>
      <p:ext uri="{BB962C8B-B14F-4D97-AF65-F5344CB8AC3E}">
        <p14:creationId xmlns:p14="http://schemas.microsoft.com/office/powerpoint/2010/main" val="3457398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04E315-708E-436A-B5CC-FE65A11C1C66}"/>
              </a:ext>
            </a:extLst>
          </p:cNvPr>
          <p:cNvSpPr/>
          <p:nvPr/>
        </p:nvSpPr>
        <p:spPr>
          <a:xfrm>
            <a:off x="5097725" y="5243602"/>
            <a:ext cx="6096000" cy="1292662"/>
          </a:xfrm>
          <a:prstGeom prst="rect">
            <a:avLst/>
          </a:prstGeom>
        </p:spPr>
        <p:txBody>
          <a:bodyPr>
            <a:spAutoFit/>
          </a:bodyPr>
          <a:lstStyle/>
          <a:p>
            <a:pPr algn="ctr"/>
            <a:r>
              <a:rPr lang="fr-FR" sz="2400" dirty="0">
                <a:solidFill>
                  <a:srgbClr val="0D2747"/>
                </a:solidFill>
                <a:latin typeface="Proxima Nova" panose="02000506030000020004" pitchFamily="50" charset="0"/>
              </a:rPr>
              <a:t>Census Tract 647</a:t>
            </a:r>
            <a:endParaRPr lang="en-US" sz="2400" dirty="0">
              <a:solidFill>
                <a:srgbClr val="222222"/>
              </a:solidFill>
              <a:latin typeface="Proxima Nova" panose="02000506030000020004" pitchFamily="50" charset="0"/>
            </a:endParaRPr>
          </a:p>
          <a:p>
            <a:pPr algn="ctr"/>
            <a:r>
              <a:rPr lang="en-US" dirty="0">
                <a:solidFill>
                  <a:srgbClr val="222222"/>
                </a:solidFill>
                <a:latin typeface="Proxima Nova" panose="02000506030000020004" pitchFamily="50" charset="0"/>
              </a:rPr>
              <a:t>Melbourne International Airport and Commerce Park</a:t>
            </a:r>
          </a:p>
          <a:p>
            <a:pPr algn="ctr"/>
            <a:r>
              <a:rPr lang="en-US" dirty="0">
                <a:solidFill>
                  <a:srgbClr val="222222"/>
                </a:solidFill>
                <a:latin typeface="Proxima Nova" panose="02000506030000020004" pitchFamily="50" charset="0"/>
              </a:rPr>
              <a:t>Portions of Downtown and Babcock CRA</a:t>
            </a:r>
          </a:p>
          <a:p>
            <a:pPr algn="ctr"/>
            <a:r>
              <a:rPr lang="fr-FR" dirty="0">
                <a:solidFill>
                  <a:srgbClr val="0D2747"/>
                </a:solidFill>
                <a:latin typeface="Proxima Nova" panose="02000506030000020004" pitchFamily="50" charset="0"/>
              </a:rPr>
              <a:t> </a:t>
            </a:r>
          </a:p>
        </p:txBody>
      </p:sp>
      <p:pic>
        <p:nvPicPr>
          <p:cNvPr id="6" name="Picture 5" descr="Map of Census Tract 647">
            <a:extLst>
              <a:ext uri="{FF2B5EF4-FFF2-40B4-BE49-F238E27FC236}">
                <a16:creationId xmlns:a16="http://schemas.microsoft.com/office/drawing/2014/main" id="{3DC9A238-F158-4785-960A-2488600CD357}"/>
              </a:ext>
            </a:extLst>
          </p:cNvPr>
          <p:cNvPicPr>
            <a:picLocks noChangeAspect="1"/>
          </p:cNvPicPr>
          <p:nvPr/>
        </p:nvPicPr>
        <p:blipFill>
          <a:blip r:embed="rId2"/>
          <a:stretch>
            <a:fillRect/>
          </a:stretch>
        </p:blipFill>
        <p:spPr>
          <a:xfrm>
            <a:off x="5901957" y="321736"/>
            <a:ext cx="4487536" cy="4823933"/>
          </a:xfrm>
          <a:prstGeom prst="rect">
            <a:avLst/>
          </a:prstGeom>
        </p:spPr>
      </p:pic>
      <p:sp>
        <p:nvSpPr>
          <p:cNvPr id="2" name="Title 1"/>
          <p:cNvSpPr>
            <a:spLocks noGrp="1"/>
          </p:cNvSpPr>
          <p:nvPr>
            <p:ph type="title" idx="4294967295"/>
          </p:nvPr>
        </p:nvSpPr>
        <p:spPr>
          <a:xfrm>
            <a:off x="547254" y="1321088"/>
            <a:ext cx="2971800" cy="4068330"/>
          </a:xfrm>
        </p:spPr>
        <p:txBody>
          <a:bodyPr/>
          <a:lstStyle/>
          <a:p>
            <a:pPr algn="ctr"/>
            <a:r>
              <a:rPr lang="en-US" sz="7200" b="1" kern="1200" spc="300" dirty="0" smtClean="0">
                <a:solidFill>
                  <a:srgbClr val="FFFFFF"/>
                </a:solidFill>
                <a:effectLst/>
                <a:latin typeface="Geometria" panose="020B0604020202020204" charset="0"/>
                <a:ea typeface="+mj-ea"/>
                <a:cs typeface="+mj-cs"/>
              </a:rPr>
              <a:t>3 </a:t>
            </a:r>
            <a:r>
              <a:rPr lang="en-US" sz="2800" b="1" kern="1200" spc="300" dirty="0" smtClean="0">
                <a:solidFill>
                  <a:srgbClr val="FFFFFF"/>
                </a:solidFill>
                <a:effectLst/>
                <a:latin typeface="Geometria" panose="020B0604020202020204" charset="0"/>
                <a:ea typeface="+mj-ea"/>
                <a:cs typeface="+mj-cs"/>
              </a:rPr>
              <a:t>Opportunity Zones in Brevard County</a:t>
            </a:r>
            <a:endParaRPr lang="en-US" dirty="0"/>
          </a:p>
        </p:txBody>
      </p:sp>
    </p:spTree>
    <p:extLst>
      <p:ext uri="{BB962C8B-B14F-4D97-AF65-F5344CB8AC3E}">
        <p14:creationId xmlns:p14="http://schemas.microsoft.com/office/powerpoint/2010/main" val="2409375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04E315-708E-436A-B5CC-FE65A11C1C66}"/>
              </a:ext>
            </a:extLst>
          </p:cNvPr>
          <p:cNvSpPr/>
          <p:nvPr/>
        </p:nvSpPr>
        <p:spPr>
          <a:xfrm>
            <a:off x="5097725" y="4771964"/>
            <a:ext cx="6096000" cy="2215991"/>
          </a:xfrm>
          <a:prstGeom prst="rect">
            <a:avLst/>
          </a:prstGeom>
        </p:spPr>
        <p:txBody>
          <a:bodyPr>
            <a:spAutoFit/>
          </a:bodyPr>
          <a:lstStyle/>
          <a:p>
            <a:pPr algn="ctr"/>
            <a:r>
              <a:rPr lang="en-US" sz="2400" dirty="0">
                <a:solidFill>
                  <a:srgbClr val="0D2747"/>
                </a:solidFill>
                <a:latin typeface="Proxima Nova" panose="02000506030000020004" pitchFamily="50" charset="0"/>
              </a:rPr>
              <a:t>Census Tract 651.24</a:t>
            </a:r>
          </a:p>
          <a:p>
            <a:pPr algn="ctr"/>
            <a:r>
              <a:rPr lang="en-US" sz="1600" dirty="0">
                <a:solidFill>
                  <a:srgbClr val="0D2747"/>
                </a:solidFill>
                <a:latin typeface="Proxima Nova" panose="02000506030000020004" pitchFamily="50" charset="0"/>
              </a:rPr>
              <a:t>Stonewood Townhomes</a:t>
            </a:r>
          </a:p>
          <a:p>
            <a:pPr algn="ctr"/>
            <a:r>
              <a:rPr lang="en-US" sz="1600" dirty="0">
                <a:solidFill>
                  <a:srgbClr val="0D2747"/>
                </a:solidFill>
                <a:latin typeface="Proxima Nova" panose="02000506030000020004" pitchFamily="50" charset="0"/>
              </a:rPr>
              <a:t>Melbourne Central Catholic High School</a:t>
            </a:r>
          </a:p>
          <a:p>
            <a:pPr algn="ctr"/>
            <a:r>
              <a:rPr lang="en-US" sz="1600" dirty="0">
                <a:solidFill>
                  <a:srgbClr val="0D2747"/>
                </a:solidFill>
                <a:latin typeface="Proxima Nova" panose="02000506030000020004" pitchFamily="50" charset="0"/>
              </a:rPr>
              <a:t>Stone Magnet Middle School</a:t>
            </a:r>
          </a:p>
          <a:p>
            <a:pPr algn="ctr"/>
            <a:r>
              <a:rPr lang="en-US" sz="1600" dirty="0">
                <a:solidFill>
                  <a:srgbClr val="0D2747"/>
                </a:solidFill>
                <a:latin typeface="Proxima Nova" panose="02000506030000020004" pitchFamily="50" charset="0"/>
              </a:rPr>
              <a:t>Lipscomb Park</a:t>
            </a:r>
          </a:p>
          <a:p>
            <a:pPr algn="ctr"/>
            <a:r>
              <a:rPr lang="en-US" sz="1600" dirty="0">
                <a:solidFill>
                  <a:srgbClr val="0D2747"/>
                </a:solidFill>
                <a:latin typeface="Proxima Nova" panose="02000506030000020004" pitchFamily="50" charset="0"/>
              </a:rPr>
              <a:t>Lakewood Village</a:t>
            </a:r>
          </a:p>
          <a:p>
            <a:pPr algn="ctr"/>
            <a:r>
              <a:rPr lang="en-US" sz="1600" dirty="0">
                <a:solidFill>
                  <a:srgbClr val="0D2747"/>
                </a:solidFill>
                <a:latin typeface="Proxima Nova" panose="02000506030000020004" pitchFamily="50" charset="0"/>
              </a:rPr>
              <a:t>Adjacent to FIT</a:t>
            </a:r>
          </a:p>
          <a:p>
            <a:pPr algn="ctr"/>
            <a:r>
              <a:rPr lang="fr-FR" dirty="0">
                <a:solidFill>
                  <a:srgbClr val="0D2747"/>
                </a:solidFill>
                <a:latin typeface="Proxima Nova" panose="02000506030000020004" pitchFamily="50" charset="0"/>
              </a:rPr>
              <a:t> </a:t>
            </a:r>
          </a:p>
        </p:txBody>
      </p:sp>
      <p:pic>
        <p:nvPicPr>
          <p:cNvPr id="5" name="Picture 4" descr="Map of Census Tract 651.24">
            <a:extLst>
              <a:ext uri="{FF2B5EF4-FFF2-40B4-BE49-F238E27FC236}">
                <a16:creationId xmlns:a16="http://schemas.microsoft.com/office/drawing/2014/main" id="{E60F61A5-F1E7-4B7B-9D49-274E5C0EFD79}"/>
              </a:ext>
            </a:extLst>
          </p:cNvPr>
          <p:cNvPicPr>
            <a:picLocks noChangeAspect="1"/>
          </p:cNvPicPr>
          <p:nvPr/>
        </p:nvPicPr>
        <p:blipFill>
          <a:blip r:embed="rId2"/>
          <a:stretch>
            <a:fillRect/>
          </a:stretch>
        </p:blipFill>
        <p:spPr>
          <a:xfrm>
            <a:off x="6081106" y="349240"/>
            <a:ext cx="4129238" cy="4342714"/>
          </a:xfrm>
          <a:prstGeom prst="rect">
            <a:avLst/>
          </a:prstGeom>
        </p:spPr>
      </p:pic>
      <p:sp>
        <p:nvSpPr>
          <p:cNvPr id="2" name="Title 1"/>
          <p:cNvSpPr>
            <a:spLocks noGrp="1"/>
          </p:cNvSpPr>
          <p:nvPr>
            <p:ph type="title" idx="4294967295"/>
          </p:nvPr>
        </p:nvSpPr>
        <p:spPr>
          <a:xfrm>
            <a:off x="186289" y="1598178"/>
            <a:ext cx="3526730" cy="3644839"/>
          </a:xfrm>
        </p:spPr>
        <p:txBody>
          <a:bodyPr/>
          <a:lstStyle/>
          <a:p>
            <a:pPr algn="ctr"/>
            <a:r>
              <a:rPr lang="en-US" sz="7200" b="1" kern="1200" spc="300" dirty="0" smtClean="0">
                <a:solidFill>
                  <a:srgbClr val="FFFFFF"/>
                </a:solidFill>
                <a:effectLst/>
                <a:latin typeface="Geometria" panose="020B0604020202020204" charset="0"/>
                <a:ea typeface="+mj-ea"/>
                <a:cs typeface="+mj-cs"/>
              </a:rPr>
              <a:t>3 </a:t>
            </a:r>
            <a:r>
              <a:rPr lang="en-US" sz="2800" b="1" kern="1200" spc="300" dirty="0" smtClean="0">
                <a:solidFill>
                  <a:srgbClr val="FFFFFF"/>
                </a:solidFill>
                <a:effectLst/>
                <a:latin typeface="Geometria" panose="020B0604020202020204" charset="0"/>
                <a:ea typeface="+mj-ea"/>
                <a:cs typeface="+mj-cs"/>
              </a:rPr>
              <a:t>Opportunity Zones in Brevard County</a:t>
            </a:r>
            <a:endParaRPr lang="en-US" dirty="0"/>
          </a:p>
        </p:txBody>
      </p:sp>
    </p:spTree>
    <p:extLst>
      <p:ext uri="{BB962C8B-B14F-4D97-AF65-F5344CB8AC3E}">
        <p14:creationId xmlns:p14="http://schemas.microsoft.com/office/powerpoint/2010/main" val="3345761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960120-91AB-49F0-8781-6E150611BB9D}"/>
              </a:ext>
            </a:extLst>
          </p:cNvPr>
          <p:cNvSpPr/>
          <p:nvPr/>
        </p:nvSpPr>
        <p:spPr>
          <a:xfrm>
            <a:off x="2547486" y="2120359"/>
            <a:ext cx="7097027" cy="3785652"/>
          </a:xfrm>
          <a:prstGeom prst="rect">
            <a:avLst/>
          </a:prstGeom>
        </p:spPr>
        <p:txBody>
          <a:bodyPr wrap="square">
            <a:spAutoFit/>
          </a:bodyPr>
          <a:lstStyle/>
          <a:p>
            <a:pPr algn="ctr"/>
            <a:r>
              <a:rPr lang="en-US" sz="2400" b="0" i="0" dirty="0">
                <a:solidFill>
                  <a:srgbClr val="0D2747"/>
                </a:solidFill>
                <a:effectLst/>
                <a:latin typeface="Proxima Nova" panose="02000506030000020004" pitchFamily="50" charset="0"/>
              </a:rPr>
              <a:t> </a:t>
            </a:r>
            <a:r>
              <a:rPr lang="en-US" sz="2400" dirty="0" smtClean="0">
                <a:solidFill>
                  <a:srgbClr val="0D2747"/>
                </a:solidFill>
                <a:latin typeface="Proxima Nova" panose="02000506030000020004" pitchFamily="50" charset="0"/>
              </a:rPr>
              <a:t>A Qualified Opportunity Zone (</a:t>
            </a:r>
            <a:r>
              <a:rPr lang="en-US" sz="2400" b="0" i="0" dirty="0" smtClean="0">
                <a:solidFill>
                  <a:srgbClr val="0D2747"/>
                </a:solidFill>
                <a:effectLst/>
                <a:latin typeface="Proxima Nova" panose="02000506030000020004" pitchFamily="50" charset="0"/>
              </a:rPr>
              <a:t>QOZ) </a:t>
            </a:r>
            <a:r>
              <a:rPr lang="en-US" sz="2400" b="0" i="0" dirty="0">
                <a:solidFill>
                  <a:srgbClr val="0D2747"/>
                </a:solidFill>
                <a:effectLst/>
                <a:latin typeface="Proxima Nova" panose="02000506030000020004" pitchFamily="50" charset="0"/>
              </a:rPr>
              <a:t>is an </a:t>
            </a:r>
            <a:r>
              <a:rPr lang="en-US" sz="2400" b="1" i="0" dirty="0">
                <a:solidFill>
                  <a:srgbClr val="0D2747"/>
                </a:solidFill>
                <a:effectLst/>
                <a:latin typeface="Proxima Nova" panose="02000506030000020004" pitchFamily="50" charset="0"/>
              </a:rPr>
              <a:t>economically distressed community </a:t>
            </a:r>
            <a:r>
              <a:rPr lang="en-US" sz="2400" b="0" i="0" dirty="0">
                <a:solidFill>
                  <a:srgbClr val="0D2747"/>
                </a:solidFill>
                <a:effectLst/>
                <a:latin typeface="Proxima Nova" panose="02000506030000020004" pitchFamily="50" charset="0"/>
              </a:rPr>
              <a:t>where new investments, under certain conditions, may be eligible for </a:t>
            </a:r>
            <a:r>
              <a:rPr lang="en-US" sz="2400" b="1" i="0" dirty="0">
                <a:solidFill>
                  <a:srgbClr val="0D2747"/>
                </a:solidFill>
                <a:effectLst/>
                <a:latin typeface="Proxima Nova" panose="02000506030000020004" pitchFamily="50" charset="0"/>
              </a:rPr>
              <a:t>preferential tax treatment</a:t>
            </a:r>
            <a:r>
              <a:rPr lang="en-US" sz="2400" b="0" i="0" dirty="0">
                <a:solidFill>
                  <a:srgbClr val="0D2747"/>
                </a:solidFill>
                <a:effectLst/>
                <a:latin typeface="Proxima Nova" panose="02000506030000020004" pitchFamily="50" charset="0"/>
              </a:rPr>
              <a:t>. Localities qualify as QOZs if they have been nominated for that designation by a state, the District of Columbia, or a U.S. territory and that nomination has been certified by the Secretary of the U.S. Treasury via his delegation of authority to the Internal Revenue Service (IRS).</a:t>
            </a:r>
          </a:p>
        </p:txBody>
      </p:sp>
      <p:sp>
        <p:nvSpPr>
          <p:cNvPr id="4" name="Title 3"/>
          <p:cNvSpPr>
            <a:spLocks noGrp="1"/>
          </p:cNvSpPr>
          <p:nvPr>
            <p:ph type="title" idx="4294967295"/>
          </p:nvPr>
        </p:nvSpPr>
        <p:spPr/>
        <p:txBody>
          <a:bodyPr/>
          <a:lstStyle/>
          <a:p>
            <a:pPr rtl="0" eaLnBrk="1" latinLnBrk="0" hangingPunct="1"/>
            <a:r>
              <a:rPr lang="en-US" sz="3200" b="1" kern="1200" dirty="0" smtClean="0">
                <a:solidFill>
                  <a:srgbClr val="FFFFFF"/>
                </a:solidFill>
                <a:effectLst/>
                <a:latin typeface="Geometria" panose="020B0604020202020204" charset="0"/>
                <a:ea typeface="+mn-ea"/>
                <a:cs typeface="+mn-cs"/>
              </a:rPr>
              <a:t>What is a Qualified Opportunity Zone (QOZ)?</a:t>
            </a:r>
            <a:endParaRPr lang="en-US" dirty="0" smtClean="0">
              <a:effectLst/>
            </a:endParaRPr>
          </a:p>
        </p:txBody>
      </p:sp>
    </p:spTree>
    <p:extLst>
      <p:ext uri="{BB962C8B-B14F-4D97-AF65-F5344CB8AC3E}">
        <p14:creationId xmlns:p14="http://schemas.microsoft.com/office/powerpoint/2010/main" val="407464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04E315-708E-436A-B5CC-FE65A11C1C66}"/>
              </a:ext>
            </a:extLst>
          </p:cNvPr>
          <p:cNvSpPr/>
          <p:nvPr/>
        </p:nvSpPr>
        <p:spPr>
          <a:xfrm>
            <a:off x="5097725" y="5243602"/>
            <a:ext cx="6096000" cy="1569660"/>
          </a:xfrm>
          <a:prstGeom prst="rect">
            <a:avLst/>
          </a:prstGeom>
        </p:spPr>
        <p:txBody>
          <a:bodyPr>
            <a:spAutoFit/>
          </a:bodyPr>
          <a:lstStyle/>
          <a:p>
            <a:pPr algn="ctr"/>
            <a:r>
              <a:rPr lang="en-US" sz="2400" dirty="0">
                <a:solidFill>
                  <a:srgbClr val="0D2747"/>
                </a:solidFill>
                <a:latin typeface="Proxima Nova" panose="02000506030000020004" pitchFamily="50" charset="0"/>
              </a:rPr>
              <a:t>Census Tract 649.02</a:t>
            </a:r>
          </a:p>
          <a:p>
            <a:pPr algn="ctr"/>
            <a:r>
              <a:rPr lang="en-US" dirty="0">
                <a:solidFill>
                  <a:srgbClr val="0D2747"/>
                </a:solidFill>
                <a:latin typeface="Proxima Nova" panose="02000506030000020004" pitchFamily="50" charset="0"/>
              </a:rPr>
              <a:t>Portions of Downtown</a:t>
            </a:r>
          </a:p>
          <a:p>
            <a:pPr algn="ctr"/>
            <a:r>
              <a:rPr lang="en-US" dirty="0">
                <a:solidFill>
                  <a:srgbClr val="0D2747"/>
                </a:solidFill>
                <a:latin typeface="Proxima Nova" panose="02000506030000020004" pitchFamily="50" charset="0"/>
              </a:rPr>
              <a:t>Crane Creek</a:t>
            </a:r>
          </a:p>
          <a:p>
            <a:pPr algn="ctr"/>
            <a:r>
              <a:rPr lang="en-US" dirty="0">
                <a:solidFill>
                  <a:srgbClr val="0D2747"/>
                </a:solidFill>
                <a:latin typeface="Proxima Nova" panose="02000506030000020004" pitchFamily="50" charset="0"/>
              </a:rPr>
              <a:t>Riverview Park</a:t>
            </a:r>
          </a:p>
          <a:p>
            <a:pPr algn="ctr"/>
            <a:r>
              <a:rPr lang="fr-FR" dirty="0">
                <a:solidFill>
                  <a:srgbClr val="0D2747"/>
                </a:solidFill>
                <a:latin typeface="Proxima Nova" panose="02000506030000020004" pitchFamily="50" charset="0"/>
              </a:rPr>
              <a:t> </a:t>
            </a:r>
          </a:p>
        </p:txBody>
      </p:sp>
      <p:pic>
        <p:nvPicPr>
          <p:cNvPr id="6" name="Picture 5" descr="Map of Census tract 649.02">
            <a:extLst>
              <a:ext uri="{FF2B5EF4-FFF2-40B4-BE49-F238E27FC236}">
                <a16:creationId xmlns:a16="http://schemas.microsoft.com/office/drawing/2014/main" id="{E3861C92-50B0-492B-8D88-A6D316F80DB1}"/>
              </a:ext>
            </a:extLst>
          </p:cNvPr>
          <p:cNvPicPr>
            <a:picLocks noChangeAspect="1"/>
          </p:cNvPicPr>
          <p:nvPr/>
        </p:nvPicPr>
        <p:blipFill>
          <a:blip r:embed="rId2"/>
          <a:stretch>
            <a:fillRect/>
          </a:stretch>
        </p:blipFill>
        <p:spPr>
          <a:xfrm>
            <a:off x="6049595" y="537210"/>
            <a:ext cx="4192259" cy="4507466"/>
          </a:xfrm>
          <a:prstGeom prst="rect">
            <a:avLst/>
          </a:prstGeom>
        </p:spPr>
      </p:pic>
      <p:sp>
        <p:nvSpPr>
          <p:cNvPr id="2" name="Title 1"/>
          <p:cNvSpPr>
            <a:spLocks noGrp="1"/>
          </p:cNvSpPr>
          <p:nvPr>
            <p:ph type="title" idx="4294967295"/>
          </p:nvPr>
        </p:nvSpPr>
        <p:spPr>
          <a:xfrm>
            <a:off x="484910" y="877743"/>
            <a:ext cx="3255818" cy="5093566"/>
          </a:xfrm>
        </p:spPr>
        <p:txBody>
          <a:bodyPr/>
          <a:lstStyle/>
          <a:p>
            <a:pPr algn="ctr"/>
            <a:r>
              <a:rPr lang="en-US" sz="7200" b="1" kern="1200" spc="300" dirty="0" smtClean="0">
                <a:solidFill>
                  <a:srgbClr val="FFFFFF"/>
                </a:solidFill>
                <a:effectLst/>
                <a:latin typeface="Geometria" panose="020B0604020202020204" charset="0"/>
                <a:ea typeface="+mj-ea"/>
                <a:cs typeface="+mj-cs"/>
              </a:rPr>
              <a:t>3 </a:t>
            </a:r>
            <a:r>
              <a:rPr lang="en-US" sz="2800" b="1" kern="1200" spc="300" dirty="0" smtClean="0">
                <a:solidFill>
                  <a:srgbClr val="FFFFFF"/>
                </a:solidFill>
                <a:effectLst/>
                <a:latin typeface="Geometria" panose="020B0604020202020204" charset="0"/>
                <a:ea typeface="+mj-ea"/>
                <a:cs typeface="+mj-cs"/>
              </a:rPr>
              <a:t>Opportunity Zones in Brevard County</a:t>
            </a:r>
            <a:endParaRPr lang="en-US" dirty="0"/>
          </a:p>
        </p:txBody>
      </p:sp>
    </p:spTree>
    <p:extLst>
      <p:ext uri="{BB962C8B-B14F-4D97-AF65-F5344CB8AC3E}">
        <p14:creationId xmlns:p14="http://schemas.microsoft.com/office/powerpoint/2010/main" val="1455150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2A3845BA-ED61-490D-8EDE-D57B7E7D0BC4}"/>
              </a:ext>
            </a:extLst>
          </p:cNvPr>
          <p:cNvSpPr txBox="1">
            <a:spLocks/>
          </p:cNvSpPr>
          <p:nvPr/>
        </p:nvSpPr>
        <p:spPr>
          <a:xfrm>
            <a:off x="3042285" y="1474788"/>
            <a:ext cx="8658225" cy="5119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427 Opportunity Zones in the State of Florida.</a:t>
            </a:r>
          </a:p>
          <a:p>
            <a:r>
              <a:rPr lang="en-US" dirty="0"/>
              <a:t>10 Opportunity Zones in Brevard County.</a:t>
            </a:r>
          </a:p>
          <a:p>
            <a:r>
              <a:rPr lang="en-US" dirty="0"/>
              <a:t>3 Opportunity Zones in City of Melbourne. </a:t>
            </a:r>
          </a:p>
        </p:txBody>
      </p:sp>
      <p:sp>
        <p:nvSpPr>
          <p:cNvPr id="2" name="Title 1"/>
          <p:cNvSpPr>
            <a:spLocks noGrp="1"/>
          </p:cNvSpPr>
          <p:nvPr>
            <p:ph type="title" idx="4294967295"/>
          </p:nvPr>
        </p:nvSpPr>
        <p:spPr>
          <a:xfrm>
            <a:off x="2113597" y="323561"/>
            <a:ext cx="10515600" cy="1325563"/>
          </a:xfrm>
        </p:spPr>
        <p:txBody>
          <a:bodyPr/>
          <a:lstStyle/>
          <a:p>
            <a:pPr rtl="0" eaLnBrk="1" latinLnBrk="0" hangingPunct="1"/>
            <a:r>
              <a:rPr lang="en-US" sz="5400" b="1" kern="1200" spc="300" dirty="0" smtClean="0">
                <a:solidFill>
                  <a:srgbClr val="F4A261"/>
                </a:solidFill>
                <a:effectLst/>
                <a:latin typeface="Geometria" panose="020B0604020202020204" charset="0"/>
                <a:ea typeface="+mn-ea"/>
                <a:cs typeface="+mn-cs"/>
              </a:rPr>
              <a:t>Summary</a:t>
            </a:r>
            <a:endParaRPr lang="en-US" dirty="0" smtClean="0">
              <a:effectLst/>
            </a:endParaRPr>
          </a:p>
        </p:txBody>
      </p:sp>
    </p:spTree>
    <p:extLst>
      <p:ext uri="{BB962C8B-B14F-4D97-AF65-F5344CB8AC3E}">
        <p14:creationId xmlns:p14="http://schemas.microsoft.com/office/powerpoint/2010/main" val="4111364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29146" y="2692688"/>
            <a:ext cx="10515600" cy="1325563"/>
          </a:xfrm>
        </p:spPr>
        <p:txBody>
          <a:bodyPr>
            <a:normAutofit fontScale="90000"/>
          </a:bodyPr>
          <a:lstStyle/>
          <a:p>
            <a:pPr algn="ctr" rtl="0" eaLnBrk="1" latinLnBrk="0" hangingPunct="1"/>
            <a:r>
              <a:rPr lang="en-US" sz="7200" b="1" kern="1200" spc="300" dirty="0" smtClean="0">
                <a:solidFill>
                  <a:srgbClr val="0D2747"/>
                </a:solidFill>
                <a:effectLst/>
                <a:latin typeface="Geometria" panose="020B0604020202020204" charset="0"/>
                <a:ea typeface="+mn-ea"/>
                <a:cs typeface="+mn-cs"/>
              </a:rPr>
              <a:t>LOCAL BUSINESSES </a:t>
            </a:r>
            <a:r>
              <a:rPr lang="en-US" sz="7200" b="1" kern="1200" spc="300" dirty="0" smtClean="0">
                <a:solidFill>
                  <a:srgbClr val="FFFFFF"/>
                </a:solidFill>
                <a:effectLst/>
                <a:latin typeface="Geometria" panose="020B0604020202020204" charset="0"/>
                <a:ea typeface="+mn-ea"/>
                <a:cs typeface="+mn-cs"/>
              </a:rPr>
              <a:t>UTILIZING OPPORTUNITY ZONES</a:t>
            </a:r>
            <a:endParaRPr lang="en-US" dirty="0" smtClean="0">
              <a:effectLst/>
            </a:endParaRPr>
          </a:p>
        </p:txBody>
      </p:sp>
    </p:spTree>
    <p:extLst>
      <p:ext uri="{BB962C8B-B14F-4D97-AF65-F5344CB8AC3E}">
        <p14:creationId xmlns:p14="http://schemas.microsoft.com/office/powerpoint/2010/main" val="3637008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B676AC2-7D6D-401C-94C1-AC11B5521818}"/>
              </a:ext>
            </a:extLst>
          </p:cNvPr>
          <p:cNvSpPr txBox="1">
            <a:spLocks/>
          </p:cNvSpPr>
          <p:nvPr/>
        </p:nvSpPr>
        <p:spPr>
          <a:xfrm>
            <a:off x="6167397" y="2227028"/>
            <a:ext cx="5283327" cy="370213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2400" dirty="0">
                <a:solidFill>
                  <a:srgbClr val="0D2747"/>
                </a:solidFill>
                <a:latin typeface="Proxima Nova" panose="02000506030000020004" pitchFamily="50" charset="0"/>
              </a:rPr>
              <a:t>Supersonic business jet manufacturing</a:t>
            </a:r>
          </a:p>
          <a:p>
            <a:pPr marL="285750" indent="-285750"/>
            <a:r>
              <a:rPr lang="en-US" sz="2400" dirty="0">
                <a:solidFill>
                  <a:srgbClr val="0D2747"/>
                </a:solidFill>
                <a:latin typeface="Proxima Nova" panose="02000506030000020004" pitchFamily="50" charset="0"/>
              </a:rPr>
              <a:t>Over $300 M of new investment</a:t>
            </a:r>
          </a:p>
          <a:p>
            <a:pPr marL="285750" indent="-285750"/>
            <a:r>
              <a:rPr lang="en-US" sz="2400" dirty="0">
                <a:solidFill>
                  <a:srgbClr val="0D2747"/>
                </a:solidFill>
                <a:latin typeface="Proxima Nova" panose="02000506030000020004" pitchFamily="50" charset="0"/>
              </a:rPr>
              <a:t>650 high wage new jobs between 2020-2026</a:t>
            </a:r>
          </a:p>
          <a:p>
            <a:pPr marL="285750" indent="-285750"/>
            <a:r>
              <a:rPr lang="en-US" sz="2400" dirty="0">
                <a:solidFill>
                  <a:srgbClr val="0D2747"/>
                </a:solidFill>
                <a:latin typeface="Proxima Nova" panose="02000506030000020004" pitchFamily="50" charset="0"/>
              </a:rPr>
              <a:t>Collaboration between: State, Space Florida, MLB, EDC &amp; City to induce site selection within Melbourne</a:t>
            </a:r>
          </a:p>
          <a:p>
            <a:pPr marL="285750" indent="-285750"/>
            <a:r>
              <a:rPr lang="en-US" sz="2400" dirty="0">
                <a:solidFill>
                  <a:srgbClr val="0D2747"/>
                </a:solidFill>
                <a:latin typeface="Proxima Nova" panose="02000506030000020004" pitchFamily="50" charset="0"/>
              </a:rPr>
              <a:t>Advised Client of OZ availability</a:t>
            </a:r>
          </a:p>
        </p:txBody>
      </p:sp>
      <p:pic>
        <p:nvPicPr>
          <p:cNvPr id="4" name="Picture 3" descr="Image of a supersonic jet flying over a ctiy.">
            <a:extLst>
              <a:ext uri="{FF2B5EF4-FFF2-40B4-BE49-F238E27FC236}">
                <a16:creationId xmlns:a16="http://schemas.microsoft.com/office/drawing/2014/main" id="{B3955D49-780D-4C28-B400-0882AC5AAE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9373" y="2041413"/>
            <a:ext cx="5715232" cy="3614812"/>
          </a:xfrm>
          <a:prstGeom prst="rect">
            <a:avLst/>
          </a:prstGeom>
        </p:spPr>
      </p:pic>
      <p:sp>
        <p:nvSpPr>
          <p:cNvPr id="3" name="Title 2"/>
          <p:cNvSpPr>
            <a:spLocks noGrp="1"/>
          </p:cNvSpPr>
          <p:nvPr>
            <p:ph type="title" idx="4294967295"/>
          </p:nvPr>
        </p:nvSpPr>
        <p:spPr>
          <a:xfrm>
            <a:off x="909597" y="0"/>
            <a:ext cx="10515600" cy="1325563"/>
          </a:xfrm>
        </p:spPr>
        <p:txBody>
          <a:bodyPr/>
          <a:lstStyle/>
          <a:p>
            <a:pPr rtl="0" eaLnBrk="1" latinLnBrk="0" hangingPunct="1"/>
            <a:r>
              <a:rPr lang="en-US" sz="3600" b="1" kern="1200" dirty="0" err="1" smtClean="0">
                <a:solidFill>
                  <a:srgbClr val="FFFFFF"/>
                </a:solidFill>
                <a:effectLst/>
                <a:latin typeface="Geometria" panose="020B0604020202020204" charset="0"/>
                <a:ea typeface="+mn-ea"/>
                <a:cs typeface="+mn-cs"/>
              </a:rPr>
              <a:t>Aerion</a:t>
            </a:r>
            <a:r>
              <a:rPr lang="en-US" sz="3600" b="1" kern="1200" dirty="0" smtClean="0">
                <a:solidFill>
                  <a:srgbClr val="FFFFFF"/>
                </a:solidFill>
                <a:effectLst/>
                <a:latin typeface="Geometria" panose="020B0604020202020204" charset="0"/>
                <a:ea typeface="+mn-ea"/>
                <a:cs typeface="+mn-cs"/>
              </a:rPr>
              <a:t> Melbourne</a:t>
            </a:r>
            <a:endParaRPr lang="en-US" dirty="0" smtClean="0">
              <a:effectLst/>
            </a:endParaRPr>
          </a:p>
        </p:txBody>
      </p:sp>
    </p:spTree>
    <p:extLst>
      <p:ext uri="{BB962C8B-B14F-4D97-AF65-F5344CB8AC3E}">
        <p14:creationId xmlns:p14="http://schemas.microsoft.com/office/powerpoint/2010/main" val="435405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3B51F4-0E0C-4DE9-84DF-B34143361E64}"/>
              </a:ext>
            </a:extLst>
          </p:cNvPr>
          <p:cNvSpPr/>
          <p:nvPr/>
        </p:nvSpPr>
        <p:spPr>
          <a:xfrm>
            <a:off x="1419044" y="2450761"/>
            <a:ext cx="9353911" cy="2862322"/>
          </a:xfrm>
          <a:prstGeom prst="rect">
            <a:avLst/>
          </a:prstGeom>
        </p:spPr>
        <p:txBody>
          <a:bodyPr wrap="square">
            <a:spAutoFit/>
          </a:bodyPr>
          <a:lstStyle/>
          <a:p>
            <a:pPr algn="ctr"/>
            <a:r>
              <a:rPr lang="en-US" sz="2000" dirty="0">
                <a:latin typeface="Proxima Nova" panose="02000506030000020004" pitchFamily="50" charset="0"/>
              </a:rPr>
              <a:t>The OZ program is a tax benefit claimed by investors, not local governments. </a:t>
            </a:r>
          </a:p>
          <a:p>
            <a:pPr algn="ctr"/>
            <a:endParaRPr lang="en-US" sz="2000" dirty="0">
              <a:latin typeface="Proxima Nova" panose="02000506030000020004" pitchFamily="50" charset="0"/>
            </a:endParaRPr>
          </a:p>
          <a:p>
            <a:pPr algn="ctr"/>
            <a:r>
              <a:rPr lang="en-US" sz="2000" dirty="0">
                <a:latin typeface="Proxima Nova" panose="02000506030000020004" pitchFamily="50" charset="0"/>
              </a:rPr>
              <a:t>Private investors (not local governments) will be required to comply with reporting requirements set forth by the Internal Revenue Service, which is responsible for developing and enforcing regulations for OZ tax benefits.</a:t>
            </a:r>
          </a:p>
          <a:p>
            <a:pPr algn="ctr"/>
            <a:endParaRPr lang="en-US" sz="2000" dirty="0">
              <a:latin typeface="Proxima Nova" panose="02000506030000020004" pitchFamily="50" charset="0"/>
            </a:endParaRPr>
          </a:p>
          <a:p>
            <a:pPr algn="ctr"/>
            <a:r>
              <a:rPr lang="en-US" sz="2000" dirty="0">
                <a:latin typeface="Proxima Nova" panose="02000506030000020004" pitchFamily="50" charset="0"/>
              </a:rPr>
              <a:t>Unless requirements are imposed on local governments by their state government, local governments have no administrative, reporting, or regulatory responsibility for the OZ program.</a:t>
            </a:r>
          </a:p>
        </p:txBody>
      </p:sp>
      <p:sp>
        <p:nvSpPr>
          <p:cNvPr id="3" name="Title 2"/>
          <p:cNvSpPr>
            <a:spLocks noGrp="1"/>
          </p:cNvSpPr>
          <p:nvPr>
            <p:ph type="title" idx="4294967295"/>
          </p:nvPr>
        </p:nvSpPr>
        <p:spPr>
          <a:xfrm>
            <a:off x="838199" y="0"/>
            <a:ext cx="10515600" cy="1325563"/>
          </a:xfrm>
        </p:spPr>
        <p:txBody>
          <a:bodyPr/>
          <a:lstStyle/>
          <a:p>
            <a:pPr rtl="0" eaLnBrk="1" latinLnBrk="0" hangingPunct="1"/>
            <a:r>
              <a:rPr lang="en-US" sz="2800" b="1" kern="1200" dirty="0" smtClean="0">
                <a:solidFill>
                  <a:srgbClr val="FFFFFF"/>
                </a:solidFill>
                <a:effectLst/>
                <a:latin typeface="Geometria" panose="020B0604020202020204" charset="0"/>
                <a:ea typeface="+mn-ea"/>
                <a:cs typeface="+mn-cs"/>
              </a:rPr>
              <a:t>What Local Governments </a:t>
            </a:r>
            <a:r>
              <a:rPr lang="en-US" sz="2800" b="1" kern="1200" dirty="0" smtClean="0">
                <a:solidFill>
                  <a:srgbClr val="0D2747"/>
                </a:solidFill>
                <a:effectLst/>
                <a:latin typeface="Geometria" panose="020B0604020202020204" charset="0"/>
                <a:ea typeface="+mn-ea"/>
                <a:cs typeface="+mn-cs"/>
              </a:rPr>
              <a:t>Can</a:t>
            </a:r>
            <a:r>
              <a:rPr lang="en-US" sz="2800" b="1" kern="1200" dirty="0" smtClean="0">
                <a:solidFill>
                  <a:srgbClr val="FFFFFF"/>
                </a:solidFill>
                <a:effectLst/>
                <a:latin typeface="Geometria" panose="020B0604020202020204" charset="0"/>
                <a:ea typeface="+mn-ea"/>
                <a:cs typeface="+mn-cs"/>
              </a:rPr>
              <a:t> and </a:t>
            </a:r>
            <a:r>
              <a:rPr lang="en-US" sz="2800" b="1" kern="1200" dirty="0" smtClean="0">
                <a:solidFill>
                  <a:srgbClr val="0D2747"/>
                </a:solidFill>
                <a:effectLst/>
                <a:latin typeface="Geometria" panose="020B0604020202020204" charset="0"/>
                <a:ea typeface="+mn-ea"/>
                <a:cs typeface="+mn-cs"/>
              </a:rPr>
              <a:t>Can’t </a:t>
            </a:r>
            <a:r>
              <a:rPr lang="en-US" sz="2800" b="1" dirty="0">
                <a:solidFill>
                  <a:srgbClr val="FFFFFF"/>
                </a:solidFill>
                <a:latin typeface="Geometria" panose="020B0604020202020204" charset="0"/>
                <a:ea typeface="+mn-ea"/>
                <a:cs typeface="+mn-cs"/>
              </a:rPr>
              <a:t>d</a:t>
            </a:r>
            <a:r>
              <a:rPr lang="en-US" sz="2800" b="1" kern="1200" dirty="0" smtClean="0">
                <a:solidFill>
                  <a:srgbClr val="FFFFFF"/>
                </a:solidFill>
                <a:effectLst/>
                <a:latin typeface="Geometria" panose="020B0604020202020204" charset="0"/>
                <a:ea typeface="+mn-ea"/>
                <a:cs typeface="+mn-cs"/>
              </a:rPr>
              <a:t>o </a:t>
            </a:r>
            <a:r>
              <a:rPr lang="en-US" sz="2800" b="1" dirty="0">
                <a:solidFill>
                  <a:srgbClr val="FFFFFF"/>
                </a:solidFill>
                <a:latin typeface="Geometria" panose="020B0604020202020204" charset="0"/>
                <a:ea typeface="+mn-ea"/>
                <a:cs typeface="+mn-cs"/>
              </a:rPr>
              <a:t>f</a:t>
            </a:r>
            <a:r>
              <a:rPr lang="en-US" sz="2800" b="1" kern="1200" dirty="0" smtClean="0">
                <a:solidFill>
                  <a:srgbClr val="FFFFFF"/>
                </a:solidFill>
                <a:effectLst/>
                <a:latin typeface="Geometria" panose="020B0604020202020204" charset="0"/>
                <a:ea typeface="+mn-ea"/>
                <a:cs typeface="+mn-cs"/>
              </a:rPr>
              <a:t>or Opportunity Zones</a:t>
            </a:r>
            <a:endParaRPr lang="en-US" dirty="0" smtClean="0">
              <a:effectLst/>
            </a:endParaRPr>
          </a:p>
        </p:txBody>
      </p:sp>
    </p:spTree>
    <p:extLst>
      <p:ext uri="{BB962C8B-B14F-4D97-AF65-F5344CB8AC3E}">
        <p14:creationId xmlns:p14="http://schemas.microsoft.com/office/powerpoint/2010/main" val="3932346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80B85C-39E5-40E4-A0F6-627BB68067D1}"/>
              </a:ext>
            </a:extLst>
          </p:cNvPr>
          <p:cNvSpPr txBox="1"/>
          <p:nvPr/>
        </p:nvSpPr>
        <p:spPr>
          <a:xfrm>
            <a:off x="1133351" y="1487898"/>
            <a:ext cx="9475465" cy="2031325"/>
          </a:xfrm>
          <a:prstGeom prst="rect">
            <a:avLst/>
          </a:prstGeom>
          <a:noFill/>
        </p:spPr>
        <p:txBody>
          <a:bodyPr wrap="square" rtlCol="0">
            <a:spAutoFit/>
          </a:bodyPr>
          <a:lstStyle/>
          <a:p>
            <a:r>
              <a:rPr lang="en-US" dirty="0">
                <a:latin typeface="Proxima Nova" panose="02000506030000020004" pitchFamily="50" charset="0"/>
              </a:rPr>
              <a:t>Advocate and Increase Awareness of the OZ Program to Investors and Land owners.</a:t>
            </a:r>
          </a:p>
          <a:p>
            <a:endParaRPr lang="en-US" dirty="0">
              <a:latin typeface="Proxima Nova" panose="02000506030000020004" pitchFamily="50" charset="0"/>
            </a:endParaRPr>
          </a:p>
          <a:p>
            <a:r>
              <a:rPr lang="en-US" dirty="0">
                <a:latin typeface="Proxima Nova" panose="02000506030000020004" pitchFamily="50" charset="0"/>
              </a:rPr>
              <a:t>Coordinating with Property Owners and QOF Managers.</a:t>
            </a:r>
          </a:p>
          <a:p>
            <a:endParaRPr lang="en-US" dirty="0">
              <a:latin typeface="Proxima Nova" panose="02000506030000020004" pitchFamily="50" charset="0"/>
            </a:endParaRPr>
          </a:p>
          <a:p>
            <a:r>
              <a:rPr lang="en-US" dirty="0">
                <a:latin typeface="Proxima Nova" panose="02000506030000020004" pitchFamily="50" charset="0"/>
              </a:rPr>
              <a:t>Leverage local resources, CRA/TIF, local incentives and assistance programs.</a:t>
            </a:r>
          </a:p>
          <a:p>
            <a:endParaRPr lang="en-US" dirty="0">
              <a:latin typeface="Proxima Nova" panose="02000506030000020004" pitchFamily="50" charset="0"/>
            </a:endParaRPr>
          </a:p>
          <a:p>
            <a:endParaRPr lang="en-US" dirty="0">
              <a:latin typeface="Proxima Nova" panose="02000506030000020004" pitchFamily="50" charset="0"/>
            </a:endParaRPr>
          </a:p>
        </p:txBody>
      </p:sp>
      <p:sp>
        <p:nvSpPr>
          <p:cNvPr id="7" name="Rectangle 6">
            <a:extLst>
              <a:ext uri="{FF2B5EF4-FFF2-40B4-BE49-F238E27FC236}">
                <a16:creationId xmlns:a16="http://schemas.microsoft.com/office/drawing/2014/main" id="{FBE9705E-7A6C-4E1C-9DB6-593309E3880F}"/>
              </a:ext>
            </a:extLst>
          </p:cNvPr>
          <p:cNvSpPr/>
          <p:nvPr/>
        </p:nvSpPr>
        <p:spPr>
          <a:xfrm>
            <a:off x="1133351" y="3104222"/>
            <a:ext cx="8623208" cy="2862322"/>
          </a:xfrm>
          <a:prstGeom prst="rect">
            <a:avLst/>
          </a:prstGeom>
        </p:spPr>
        <p:txBody>
          <a:bodyPr wrap="square">
            <a:spAutoFit/>
          </a:bodyPr>
          <a:lstStyle/>
          <a:p>
            <a:r>
              <a:rPr lang="en-US" dirty="0">
                <a:latin typeface="Proxima Nova" panose="02000506030000020004" pitchFamily="50" charset="0"/>
              </a:rPr>
              <a:t>Now local governments may identify investment-ready (or “shovel ready”) projects in designated OZs and put those projects in front of OZ investors (QOF Managers).</a:t>
            </a:r>
          </a:p>
          <a:p>
            <a:endParaRPr lang="en-US" dirty="0">
              <a:latin typeface="Proxima Nova" panose="02000506030000020004" pitchFamily="50" charset="0"/>
            </a:endParaRPr>
          </a:p>
          <a:p>
            <a:r>
              <a:rPr lang="en-US" dirty="0">
                <a:latin typeface="Proxima Nova" panose="02000506030000020004" pitchFamily="50" charset="0"/>
              </a:rPr>
              <a:t>EXAMPLES:  Orange County Government’s, </a:t>
            </a:r>
            <a:r>
              <a:rPr lang="en-US" u="sng" dirty="0">
                <a:latin typeface="Proxima Nova" panose="02000506030000020004" pitchFamily="50" charset="0"/>
              </a:rPr>
              <a:t>Opportunity Zone Prospectus 2019 </a:t>
            </a:r>
          </a:p>
          <a:p>
            <a:r>
              <a:rPr lang="en-US" dirty="0">
                <a:latin typeface="Proxima Nova" panose="02000506030000020004" pitchFamily="50" charset="0"/>
              </a:rPr>
              <a:t>	   </a:t>
            </a:r>
          </a:p>
          <a:p>
            <a:r>
              <a:rPr lang="en-US" dirty="0">
                <a:latin typeface="Proxima Nova" panose="02000506030000020004" pitchFamily="50" charset="0"/>
              </a:rPr>
              <a:t>Space Coast Economic Development Commission’s Opportunity Zone Project Information and Intake (Information Clearinghouse) </a:t>
            </a:r>
          </a:p>
          <a:p>
            <a:r>
              <a:rPr lang="en-US" dirty="0">
                <a:latin typeface="Proxima Nova" panose="02000506030000020004" pitchFamily="50" charset="0"/>
                <a:hlinkClick r:id="rId2"/>
              </a:rPr>
              <a:t>https://spacecoastedc.org/opportunity-zones-faq/</a:t>
            </a:r>
            <a:r>
              <a:rPr lang="en-US" dirty="0">
                <a:latin typeface="Proxima Nova" panose="02000506030000020004" pitchFamily="50" charset="0"/>
              </a:rPr>
              <a:t> </a:t>
            </a:r>
          </a:p>
          <a:p>
            <a:endParaRPr lang="en-US" dirty="0">
              <a:latin typeface="Proxima Nova" panose="02000506030000020004" pitchFamily="50" charset="0"/>
            </a:endParaRPr>
          </a:p>
          <a:p>
            <a:r>
              <a:rPr lang="en-US" dirty="0">
                <a:latin typeface="Proxima Nova" panose="02000506030000020004" pitchFamily="50" charset="0"/>
              </a:rPr>
              <a:t>City of Tallahassee/Leon County’s, </a:t>
            </a:r>
            <a:r>
              <a:rPr lang="en-US" u="sng" dirty="0">
                <a:latin typeface="Proxima Nova" panose="02000506030000020004" pitchFamily="50" charset="0"/>
              </a:rPr>
              <a:t> Opportunity Zone Prospectus 2019</a:t>
            </a:r>
          </a:p>
        </p:txBody>
      </p:sp>
      <p:sp>
        <p:nvSpPr>
          <p:cNvPr id="2" name="Title 1"/>
          <p:cNvSpPr>
            <a:spLocks noGrp="1"/>
          </p:cNvSpPr>
          <p:nvPr>
            <p:ph type="title" idx="4294967295"/>
          </p:nvPr>
        </p:nvSpPr>
        <p:spPr>
          <a:xfrm>
            <a:off x="865909" y="162335"/>
            <a:ext cx="10515600" cy="1325563"/>
          </a:xfrm>
        </p:spPr>
        <p:txBody>
          <a:bodyPr/>
          <a:lstStyle/>
          <a:p>
            <a:r>
              <a:rPr lang="en-US" sz="2800" b="1" kern="1200" dirty="0" smtClean="0">
                <a:solidFill>
                  <a:srgbClr val="FFFFFF"/>
                </a:solidFill>
                <a:effectLst/>
                <a:latin typeface="Geometria" panose="020B0604020202020204" charset="0"/>
                <a:ea typeface="+mj-ea"/>
                <a:cs typeface="+mj-cs"/>
              </a:rPr>
              <a:t>What Local Governments </a:t>
            </a:r>
            <a:r>
              <a:rPr lang="en-US" sz="2800" b="1" kern="1200" dirty="0" smtClean="0">
                <a:solidFill>
                  <a:srgbClr val="0D2747"/>
                </a:solidFill>
                <a:effectLst/>
                <a:latin typeface="Geometria" panose="020B0604020202020204" charset="0"/>
                <a:ea typeface="+mj-ea"/>
                <a:cs typeface="+mj-cs"/>
              </a:rPr>
              <a:t>Can</a:t>
            </a:r>
            <a:r>
              <a:rPr lang="en-US" sz="2800" b="1" kern="1200" dirty="0" smtClean="0">
                <a:solidFill>
                  <a:srgbClr val="FFFFFF"/>
                </a:solidFill>
                <a:effectLst/>
                <a:latin typeface="Geometria" panose="020B0604020202020204" charset="0"/>
                <a:ea typeface="+mj-ea"/>
                <a:cs typeface="+mj-cs"/>
              </a:rPr>
              <a:t> and </a:t>
            </a:r>
            <a:r>
              <a:rPr lang="en-US" sz="2800" b="1" kern="1200" dirty="0" smtClean="0">
                <a:solidFill>
                  <a:srgbClr val="0D2747"/>
                </a:solidFill>
                <a:effectLst/>
                <a:latin typeface="Geometria" panose="020B0604020202020204" charset="0"/>
                <a:ea typeface="+mj-ea"/>
                <a:cs typeface="+mj-cs"/>
              </a:rPr>
              <a:t>Can’t </a:t>
            </a:r>
            <a:r>
              <a:rPr lang="en-US" sz="2800" b="1" kern="1200" dirty="0" smtClean="0">
                <a:solidFill>
                  <a:srgbClr val="FFFFFF"/>
                </a:solidFill>
                <a:effectLst/>
                <a:latin typeface="Geometria" panose="020B0604020202020204" charset="0"/>
                <a:ea typeface="+mj-ea"/>
                <a:cs typeface="+mj-cs"/>
              </a:rPr>
              <a:t>do for Opportunity Zones</a:t>
            </a:r>
            <a:endParaRPr lang="en-US" dirty="0"/>
          </a:p>
        </p:txBody>
      </p:sp>
    </p:spTree>
    <p:extLst>
      <p:ext uri="{BB962C8B-B14F-4D97-AF65-F5344CB8AC3E}">
        <p14:creationId xmlns:p14="http://schemas.microsoft.com/office/powerpoint/2010/main" val="1651997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20D31A6-0190-4E7D-9F05-45C3BE5C0A91}"/>
              </a:ext>
            </a:extLst>
          </p:cNvPr>
          <p:cNvSpPr>
            <a:spLocks noChangeArrowheads="1"/>
          </p:cNvSpPr>
          <p:nvPr/>
        </p:nvSpPr>
        <p:spPr bwMode="auto">
          <a:xfrm>
            <a:off x="5602909" y="1767006"/>
            <a:ext cx="6197466"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rPr>
              <a:t>Monclaude</a:t>
            </a:r>
            <a:r>
              <a:rPr kumimoji="0" lang="en-US" altLang="en-US" sz="28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Nestor</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Vice President, Relationship Manager</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Community Development Banking</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4BB87291-210F-4FCF-97AE-F0D22231880D}"/>
              </a:ext>
            </a:extLst>
          </p:cNvPr>
          <p:cNvSpPr>
            <a:spLocks noChangeArrowheads="1"/>
          </p:cNvSpPr>
          <p:nvPr/>
        </p:nvSpPr>
        <p:spPr bwMode="auto">
          <a:xfrm rot="10800000" flipV="1">
            <a:off x="5593927" y="3511619"/>
            <a:ext cx="642692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7121 Fairway Drive, Suite 300</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Palm Beach Gardens, FL 33418</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(p) 216.222.2770 | (c) 305.748.0569 | (f) 833.509.0753</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2"/>
              </a:rPr>
              <a:t>monclaude.nestor@pnc.com</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pic>
        <p:nvPicPr>
          <p:cNvPr id="1029" name="Picture 5" descr="PNC logo">
            <a:extLst>
              <a:ext uri="{FF2B5EF4-FFF2-40B4-BE49-F238E27FC236}">
                <a16:creationId xmlns:a16="http://schemas.microsoft.com/office/drawing/2014/main" id="{1CD2A894-E42E-417F-8930-DF977F6CCE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1625" y="2689475"/>
            <a:ext cx="4437148" cy="14790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824346" y="0"/>
            <a:ext cx="10515600" cy="1325563"/>
          </a:xfrm>
        </p:spPr>
        <p:txBody>
          <a:bodyPr/>
          <a:lstStyle/>
          <a:p>
            <a:pPr algn="ctr" rtl="0" eaLnBrk="1" latinLnBrk="0" hangingPunct="1"/>
            <a:r>
              <a:rPr lang="en-US" sz="3600" b="1" kern="1200" dirty="0" smtClean="0">
                <a:solidFill>
                  <a:srgbClr val="FFFFFF"/>
                </a:solidFill>
                <a:effectLst/>
                <a:latin typeface="Geometria" panose="020B0604020202020204" charset="0"/>
                <a:ea typeface="+mn-ea"/>
                <a:cs typeface="+mn-cs"/>
              </a:rPr>
              <a:t>Local Contact</a:t>
            </a:r>
            <a:endParaRPr lang="en-US" dirty="0" smtClean="0">
              <a:effectLst/>
            </a:endParaRPr>
          </a:p>
        </p:txBody>
      </p:sp>
    </p:spTree>
    <p:extLst>
      <p:ext uri="{BB962C8B-B14F-4D97-AF65-F5344CB8AC3E}">
        <p14:creationId xmlns:p14="http://schemas.microsoft.com/office/powerpoint/2010/main" val="3103819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2CAA1-9016-4976-A1A8-FCD23C1EE54A}"/>
              </a:ext>
            </a:extLst>
          </p:cNvPr>
          <p:cNvSpPr/>
          <p:nvPr/>
        </p:nvSpPr>
        <p:spPr>
          <a:xfrm>
            <a:off x="4475118" y="1337720"/>
            <a:ext cx="7308509" cy="707886"/>
          </a:xfrm>
          <a:prstGeom prst="rect">
            <a:avLst/>
          </a:prstGeom>
        </p:spPr>
        <p:txBody>
          <a:bodyPr wrap="square">
            <a:spAutoFit/>
          </a:bodyPr>
          <a:lstStyle/>
          <a:p>
            <a:r>
              <a:rPr lang="en-US" sz="2000" b="0" i="0" dirty="0">
                <a:solidFill>
                  <a:srgbClr val="0D2747"/>
                </a:solidFill>
                <a:effectLst/>
                <a:latin typeface="Proxima Nova" panose="02000506030000020004" pitchFamily="50" charset="0"/>
              </a:rPr>
              <a:t>QOZs were added to the tax code by the Tax Cuts and Jobs Act on December 22, 2017.</a:t>
            </a:r>
          </a:p>
        </p:txBody>
      </p:sp>
      <p:sp>
        <p:nvSpPr>
          <p:cNvPr id="3" name="Rectangle 2">
            <a:extLst>
              <a:ext uri="{FF2B5EF4-FFF2-40B4-BE49-F238E27FC236}">
                <a16:creationId xmlns:a16="http://schemas.microsoft.com/office/drawing/2014/main" id="{7664472B-2D38-44C8-A3D4-C7E724677A0A}"/>
              </a:ext>
            </a:extLst>
          </p:cNvPr>
          <p:cNvSpPr/>
          <p:nvPr/>
        </p:nvSpPr>
        <p:spPr>
          <a:xfrm>
            <a:off x="4475118" y="2196293"/>
            <a:ext cx="7625146" cy="4401205"/>
          </a:xfrm>
          <a:prstGeom prst="rect">
            <a:avLst/>
          </a:prstGeom>
        </p:spPr>
        <p:txBody>
          <a:bodyPr wrap="square">
            <a:spAutoFit/>
          </a:bodyPr>
          <a:lstStyle/>
          <a:p>
            <a:r>
              <a:rPr lang="en-US" sz="2000" b="0" i="0" dirty="0">
                <a:solidFill>
                  <a:srgbClr val="0D2747"/>
                </a:solidFill>
                <a:effectLst/>
                <a:latin typeface="Proxima Nova" panose="02000506030000020004" pitchFamily="50" charset="0"/>
              </a:rPr>
              <a:t>The </a:t>
            </a:r>
            <a:r>
              <a:rPr lang="en-US" sz="2000" b="0" i="0" u="none" strike="noStrike" dirty="0">
                <a:solidFill>
                  <a:srgbClr val="0D2747"/>
                </a:solidFill>
                <a:effectLst/>
                <a:latin typeface="Proxima Nova" panose="02000506030000020004" pitchFamily="50" charset="0"/>
                <a:hlinkClick r:id="rId2">
                  <a:extLst>
                    <a:ext uri="{A12FA001-AC4F-418D-AE19-62706E023703}">
                      <ahyp:hlinkClr xmlns:ahyp="http://schemas.microsoft.com/office/drawing/2018/hyperlinkcolor" xmlns="" val="tx"/>
                    </a:ext>
                  </a:extLst>
                </a:hlinkClick>
              </a:rPr>
              <a:t>2017’s Tax Cuts and Jobs Act</a:t>
            </a:r>
            <a:r>
              <a:rPr lang="en-US" sz="2000" b="0" i="0" dirty="0">
                <a:solidFill>
                  <a:srgbClr val="0D2747"/>
                </a:solidFill>
                <a:effectLst/>
                <a:latin typeface="Proxima Nova" panose="02000506030000020004" pitchFamily="50" charset="0"/>
              </a:rPr>
              <a:t> established the Qualified Opportunity Zone program to offer tax benefits to private investors who invest in these communities. Since the passing of the law, Opportunity Zones were identified in all 50 states as well as the District of Columbia and five territories and commonwealths including American Samoa, Guam, Northern Mariana Islands, Puerto Rico and the U.S. Virgin Islands.</a:t>
            </a:r>
          </a:p>
          <a:p>
            <a:endParaRPr lang="en-US" sz="2000" dirty="0">
              <a:solidFill>
                <a:srgbClr val="0D2747"/>
              </a:solidFill>
              <a:latin typeface="Proxima Nova" panose="02000506030000020004" pitchFamily="50" charset="0"/>
            </a:endParaRPr>
          </a:p>
          <a:p>
            <a:endParaRPr lang="en-US" sz="2000" b="0" i="0" dirty="0">
              <a:solidFill>
                <a:srgbClr val="0D2747"/>
              </a:solidFill>
              <a:effectLst/>
              <a:latin typeface="Proxima Nova" panose="02000506030000020004" pitchFamily="50" charset="0"/>
            </a:endParaRPr>
          </a:p>
          <a:p>
            <a:r>
              <a:rPr lang="en-US" sz="2000" b="0" i="0" dirty="0">
                <a:solidFill>
                  <a:srgbClr val="0D2747"/>
                </a:solidFill>
                <a:effectLst/>
                <a:latin typeface="Proxima Nova" panose="02000506030000020004" pitchFamily="50" charset="0"/>
              </a:rPr>
              <a:t>More than </a:t>
            </a:r>
            <a:r>
              <a:rPr lang="en-US" sz="2000" b="0" i="0" u="none" strike="noStrike" dirty="0">
                <a:solidFill>
                  <a:srgbClr val="0D2747"/>
                </a:solidFill>
                <a:effectLst/>
                <a:latin typeface="Proxima Nova" panose="02000506030000020004" pitchFamily="50" charset="0"/>
                <a:hlinkClick r:id="rId3">
                  <a:extLst>
                    <a:ext uri="{A12FA001-AC4F-418D-AE19-62706E023703}">
                      <ahyp:hlinkClr xmlns:ahyp="http://schemas.microsoft.com/office/drawing/2018/hyperlinkcolor" xmlns="" val="tx"/>
                    </a:ext>
                  </a:extLst>
                </a:hlinkClick>
              </a:rPr>
              <a:t>8,700 Qualified Opportunity Zones</a:t>
            </a:r>
            <a:r>
              <a:rPr lang="en-US" sz="2000" b="0" i="0" dirty="0">
                <a:solidFill>
                  <a:srgbClr val="0D2747"/>
                </a:solidFill>
                <a:effectLst/>
                <a:latin typeface="Proxima Nova" panose="02000506030000020004" pitchFamily="50" charset="0"/>
              </a:rPr>
              <a:t> have been designated across the U.S. According to the </a:t>
            </a:r>
            <a:r>
              <a:rPr lang="en-US" sz="2000" b="0" i="0" u="none" strike="noStrike" dirty="0">
                <a:solidFill>
                  <a:srgbClr val="0D2747"/>
                </a:solidFill>
                <a:effectLst/>
                <a:latin typeface="Proxima Nova" panose="02000506030000020004" pitchFamily="50" charset="0"/>
                <a:hlinkClick r:id="rId4">
                  <a:extLst>
                    <a:ext uri="{A12FA001-AC4F-418D-AE19-62706E023703}">
                      <ahyp:hlinkClr xmlns:ahyp="http://schemas.microsoft.com/office/drawing/2018/hyperlinkcolor" xmlns="" val="tx"/>
                    </a:ext>
                  </a:extLst>
                </a:hlinkClick>
              </a:rPr>
              <a:t>Urban Institute</a:t>
            </a:r>
            <a:r>
              <a:rPr lang="en-US" sz="2000" b="0" i="0" dirty="0">
                <a:solidFill>
                  <a:srgbClr val="0D2747"/>
                </a:solidFill>
                <a:effectLst/>
                <a:latin typeface="Proxima Nova" panose="02000506030000020004" pitchFamily="50" charset="0"/>
              </a:rPr>
              <a:t>, the majority of these zones have lower household incomes, higher poverty rates and higher unemployment rates than those of other communities.</a:t>
            </a:r>
          </a:p>
        </p:txBody>
      </p:sp>
      <p:sp>
        <p:nvSpPr>
          <p:cNvPr id="5" name="Title 4"/>
          <p:cNvSpPr>
            <a:spLocks noGrp="1"/>
          </p:cNvSpPr>
          <p:nvPr>
            <p:ph type="title" idx="4294967295"/>
          </p:nvPr>
        </p:nvSpPr>
        <p:spPr>
          <a:xfrm>
            <a:off x="4835235" y="-63187"/>
            <a:ext cx="6393873" cy="1325563"/>
          </a:xfrm>
        </p:spPr>
        <p:txBody>
          <a:bodyPr/>
          <a:lstStyle/>
          <a:p>
            <a:pPr rtl="0" eaLnBrk="1" latinLnBrk="0" hangingPunct="1"/>
            <a:r>
              <a:rPr lang="en-US" sz="3200" b="1" kern="1200" dirty="0" smtClean="0">
                <a:solidFill>
                  <a:srgbClr val="2C9D8F"/>
                </a:solidFill>
                <a:effectLst/>
                <a:latin typeface="Geometria" panose="020B0604020202020204" charset="0"/>
                <a:ea typeface="+mn-ea"/>
                <a:cs typeface="+mn-cs"/>
              </a:rPr>
              <a:t>How were QOZs created?</a:t>
            </a:r>
            <a:endParaRPr lang="en-US" dirty="0" smtClean="0">
              <a:effectLst/>
            </a:endParaRPr>
          </a:p>
        </p:txBody>
      </p:sp>
    </p:spTree>
    <p:extLst>
      <p:ext uri="{BB962C8B-B14F-4D97-AF65-F5344CB8AC3E}">
        <p14:creationId xmlns:p14="http://schemas.microsoft.com/office/powerpoint/2010/main" val="1676677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9AA945-0905-408D-B925-A4A69D8A99D8}"/>
              </a:ext>
            </a:extLst>
          </p:cNvPr>
          <p:cNvSpPr/>
          <p:nvPr/>
        </p:nvSpPr>
        <p:spPr>
          <a:xfrm>
            <a:off x="744109" y="2838859"/>
            <a:ext cx="4804435" cy="1200329"/>
          </a:xfrm>
          <a:prstGeom prst="rect">
            <a:avLst/>
          </a:prstGeom>
        </p:spPr>
        <p:txBody>
          <a:bodyPr wrap="square">
            <a:spAutoFit/>
          </a:bodyPr>
          <a:lstStyle/>
          <a:p>
            <a:pPr algn="ctr"/>
            <a:r>
              <a:rPr lang="en-US" sz="2400" b="0" i="0" dirty="0">
                <a:solidFill>
                  <a:srgbClr val="0D2747"/>
                </a:solidFill>
                <a:effectLst/>
                <a:latin typeface="Proxima Nova" panose="02000506030000020004" pitchFamily="50" charset="0"/>
              </a:rPr>
              <a:t>The first set of QOZ designations, covering parts of 18 states, were designated on April 9, 2018. </a:t>
            </a:r>
          </a:p>
        </p:txBody>
      </p:sp>
      <p:pic>
        <p:nvPicPr>
          <p:cNvPr id="3" name="Picture 2" descr="Map of the United States ">
            <a:extLst>
              <a:ext uri="{FF2B5EF4-FFF2-40B4-BE49-F238E27FC236}">
                <a16:creationId xmlns:a16="http://schemas.microsoft.com/office/drawing/2014/main" id="{6F24E1C1-7E87-4FEB-9A50-F1DE7F9DE471}"/>
              </a:ext>
            </a:extLst>
          </p:cNvPr>
          <p:cNvPicPr>
            <a:picLocks noChangeAspect="1"/>
          </p:cNvPicPr>
          <p:nvPr/>
        </p:nvPicPr>
        <p:blipFill>
          <a:blip r:embed="rId2"/>
          <a:stretch>
            <a:fillRect/>
          </a:stretch>
        </p:blipFill>
        <p:spPr>
          <a:xfrm>
            <a:off x="5648087" y="2162388"/>
            <a:ext cx="5977568" cy="3458765"/>
          </a:xfrm>
          <a:prstGeom prst="rect">
            <a:avLst/>
          </a:prstGeom>
        </p:spPr>
      </p:pic>
      <p:sp>
        <p:nvSpPr>
          <p:cNvPr id="5" name="Title 4"/>
          <p:cNvSpPr>
            <a:spLocks noGrp="1"/>
          </p:cNvSpPr>
          <p:nvPr>
            <p:ph type="title" idx="4294967295"/>
          </p:nvPr>
        </p:nvSpPr>
        <p:spPr/>
        <p:txBody>
          <a:bodyPr/>
          <a:lstStyle/>
          <a:p>
            <a:pPr rtl="0" eaLnBrk="1" latinLnBrk="0" hangingPunct="1"/>
            <a:r>
              <a:rPr lang="en-US" sz="3200" b="1" kern="1200" dirty="0" smtClean="0">
                <a:solidFill>
                  <a:srgbClr val="FFFFFF"/>
                </a:solidFill>
                <a:effectLst/>
                <a:latin typeface="Geometria" panose="020B0604020202020204" charset="0"/>
                <a:ea typeface="+mn-ea"/>
                <a:cs typeface="+mn-cs"/>
              </a:rPr>
              <a:t>Have QOZs been around a long time?</a:t>
            </a:r>
            <a:endParaRPr lang="en-US" dirty="0" smtClean="0">
              <a:effectLst/>
            </a:endParaRPr>
          </a:p>
        </p:txBody>
      </p:sp>
    </p:spTree>
    <p:extLst>
      <p:ext uri="{BB962C8B-B14F-4D97-AF65-F5344CB8AC3E}">
        <p14:creationId xmlns:p14="http://schemas.microsoft.com/office/powerpoint/2010/main" val="471157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72D7CE-F7AD-4683-8C4F-300B504EC2C7}"/>
              </a:ext>
            </a:extLst>
          </p:cNvPr>
          <p:cNvSpPr/>
          <p:nvPr/>
        </p:nvSpPr>
        <p:spPr>
          <a:xfrm>
            <a:off x="3048000" y="2151727"/>
            <a:ext cx="6096000" cy="2554545"/>
          </a:xfrm>
          <a:prstGeom prst="rect">
            <a:avLst/>
          </a:prstGeom>
        </p:spPr>
        <p:txBody>
          <a:bodyPr>
            <a:spAutoFit/>
          </a:bodyPr>
          <a:lstStyle/>
          <a:p>
            <a:pPr algn="ctr"/>
            <a:r>
              <a:rPr lang="en-US" sz="3200" b="0" i="0" dirty="0">
                <a:solidFill>
                  <a:srgbClr val="0D2747"/>
                </a:solidFill>
                <a:effectLst/>
                <a:latin typeface="Proxima Nova" panose="02000506030000020004" pitchFamily="50" charset="0"/>
              </a:rPr>
              <a:t>QOZs are an economic development tool—that is, they are designed to spur </a:t>
            </a:r>
            <a:r>
              <a:rPr lang="en-US" sz="3200" b="1" i="0" dirty="0">
                <a:solidFill>
                  <a:srgbClr val="0D2747"/>
                </a:solidFill>
                <a:effectLst/>
                <a:latin typeface="Proxima Nova" panose="02000506030000020004" pitchFamily="50" charset="0"/>
              </a:rPr>
              <a:t>economic development</a:t>
            </a:r>
            <a:r>
              <a:rPr lang="en-US" sz="3200" b="0" i="0" dirty="0">
                <a:solidFill>
                  <a:srgbClr val="0D2747"/>
                </a:solidFill>
                <a:effectLst/>
                <a:latin typeface="Proxima Nova" panose="02000506030000020004" pitchFamily="50" charset="0"/>
              </a:rPr>
              <a:t> and </a:t>
            </a:r>
            <a:r>
              <a:rPr lang="en-US" sz="3200" b="1" i="0" dirty="0">
                <a:solidFill>
                  <a:srgbClr val="0D2747"/>
                </a:solidFill>
                <a:effectLst/>
                <a:latin typeface="Proxima Nova" panose="02000506030000020004" pitchFamily="50" charset="0"/>
              </a:rPr>
              <a:t>job creation </a:t>
            </a:r>
            <a:r>
              <a:rPr lang="en-US" sz="3200" b="0" i="0" dirty="0">
                <a:solidFill>
                  <a:srgbClr val="0D2747"/>
                </a:solidFill>
                <a:effectLst/>
                <a:latin typeface="Proxima Nova" panose="02000506030000020004" pitchFamily="50" charset="0"/>
              </a:rPr>
              <a:t>in distressed communities.</a:t>
            </a:r>
          </a:p>
        </p:txBody>
      </p:sp>
      <p:sp>
        <p:nvSpPr>
          <p:cNvPr id="4" name="Title 3"/>
          <p:cNvSpPr>
            <a:spLocks noGrp="1"/>
          </p:cNvSpPr>
          <p:nvPr>
            <p:ph type="title" idx="4294967295"/>
          </p:nvPr>
        </p:nvSpPr>
        <p:spPr>
          <a:xfrm>
            <a:off x="962891" y="0"/>
            <a:ext cx="10515600" cy="1325563"/>
          </a:xfrm>
        </p:spPr>
        <p:txBody>
          <a:bodyPr/>
          <a:lstStyle/>
          <a:p>
            <a:pPr algn="ctr" rtl="0" eaLnBrk="1" latinLnBrk="0" hangingPunct="1"/>
            <a:r>
              <a:rPr lang="en-US" sz="3200" b="1" kern="1200" dirty="0" smtClean="0">
                <a:solidFill>
                  <a:srgbClr val="FFFFFF"/>
                </a:solidFill>
                <a:effectLst/>
                <a:latin typeface="Geometria" panose="020B0604020202020204" charset="0"/>
                <a:ea typeface="+mn-ea"/>
                <a:cs typeface="+mn-cs"/>
              </a:rPr>
              <a:t>What is the purpose of QOZs?</a:t>
            </a:r>
            <a:endParaRPr lang="en-US" dirty="0" smtClean="0">
              <a:effectLst/>
            </a:endParaRPr>
          </a:p>
        </p:txBody>
      </p:sp>
    </p:spTree>
    <p:extLst>
      <p:ext uri="{BB962C8B-B14F-4D97-AF65-F5344CB8AC3E}">
        <p14:creationId xmlns:p14="http://schemas.microsoft.com/office/powerpoint/2010/main" val="145592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65C1FA-9B92-40B4-9558-7CEF14F2626E}"/>
              </a:ext>
            </a:extLst>
          </p:cNvPr>
          <p:cNvSpPr/>
          <p:nvPr/>
        </p:nvSpPr>
        <p:spPr>
          <a:xfrm>
            <a:off x="4741448" y="2110613"/>
            <a:ext cx="7042211" cy="3046988"/>
          </a:xfrm>
          <a:prstGeom prst="rect">
            <a:avLst/>
          </a:prstGeom>
        </p:spPr>
        <p:txBody>
          <a:bodyPr wrap="square">
            <a:spAutoFit/>
          </a:bodyPr>
          <a:lstStyle/>
          <a:p>
            <a:r>
              <a:rPr lang="en-US" sz="2400" b="0" i="0" dirty="0">
                <a:solidFill>
                  <a:srgbClr val="0D2747"/>
                </a:solidFill>
                <a:effectLst/>
                <a:latin typeface="Proxima Nova" panose="02000506030000020004" pitchFamily="50" charset="0"/>
              </a:rPr>
              <a:t>To encourage private participation, individuals who invest in Qualified Opportunities Zones are eligible for tax incentives.</a:t>
            </a:r>
          </a:p>
          <a:p>
            <a:endParaRPr lang="en-US" sz="2400" b="0" i="0" dirty="0">
              <a:solidFill>
                <a:srgbClr val="0D2747"/>
              </a:solidFill>
              <a:effectLst/>
              <a:latin typeface="Proxima Nova" panose="02000506030000020004" pitchFamily="50" charset="0"/>
            </a:endParaRPr>
          </a:p>
          <a:p>
            <a:r>
              <a:rPr lang="en-US" sz="2400" b="0" i="0" dirty="0">
                <a:solidFill>
                  <a:srgbClr val="0D2747"/>
                </a:solidFill>
                <a:effectLst/>
                <a:latin typeface="Proxima Nova" panose="02000506030000020004" pitchFamily="50" charset="0"/>
              </a:rPr>
              <a:t>Also noteworthy, investors can use the proceeds from any appreciated asset. It’s not a requirement to invest with a like-kind asset to defer potential gains.</a:t>
            </a:r>
          </a:p>
        </p:txBody>
      </p:sp>
      <p:sp>
        <p:nvSpPr>
          <p:cNvPr id="2" name="Title 1"/>
          <p:cNvSpPr>
            <a:spLocks noGrp="1"/>
          </p:cNvSpPr>
          <p:nvPr>
            <p:ph type="title" idx="4294967295"/>
          </p:nvPr>
        </p:nvSpPr>
        <p:spPr>
          <a:xfrm>
            <a:off x="5708072" y="365125"/>
            <a:ext cx="5645727" cy="1325563"/>
          </a:xfrm>
        </p:spPr>
        <p:txBody>
          <a:bodyPr/>
          <a:lstStyle/>
          <a:p>
            <a:pPr rtl="0" eaLnBrk="1" latinLnBrk="0" hangingPunct="1"/>
            <a:r>
              <a:rPr lang="en-US" sz="3200" b="1" kern="1200" dirty="0" smtClean="0">
                <a:solidFill>
                  <a:srgbClr val="2C9D8F"/>
                </a:solidFill>
                <a:effectLst/>
                <a:latin typeface="Geometria" panose="020B0604020202020204" charset="0"/>
                <a:ea typeface="+mn-ea"/>
                <a:cs typeface="+mn-cs"/>
              </a:rPr>
              <a:t>How do QOZ’s Work?</a:t>
            </a:r>
            <a:endParaRPr lang="en-US" dirty="0" smtClean="0">
              <a:effectLst/>
            </a:endParaRPr>
          </a:p>
        </p:txBody>
      </p:sp>
    </p:spTree>
    <p:extLst>
      <p:ext uri="{BB962C8B-B14F-4D97-AF65-F5344CB8AC3E}">
        <p14:creationId xmlns:p14="http://schemas.microsoft.com/office/powerpoint/2010/main" val="4148660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BDD0CD-ED66-4339-8C08-2A6FC911140E}"/>
              </a:ext>
            </a:extLst>
          </p:cNvPr>
          <p:cNvSpPr/>
          <p:nvPr/>
        </p:nvSpPr>
        <p:spPr>
          <a:xfrm>
            <a:off x="2201397" y="1501795"/>
            <a:ext cx="7789205" cy="3970318"/>
          </a:xfrm>
          <a:prstGeom prst="rect">
            <a:avLst/>
          </a:prstGeom>
        </p:spPr>
        <p:txBody>
          <a:bodyPr wrap="square">
            <a:spAutoFit/>
          </a:bodyPr>
          <a:lstStyle/>
          <a:p>
            <a:r>
              <a:rPr lang="en-US" b="0" i="0" dirty="0">
                <a:solidFill>
                  <a:srgbClr val="1B1B1B"/>
                </a:solidFill>
                <a:effectLst/>
                <a:latin typeface="Proxima Nova" panose="02000506030000020004" pitchFamily="50" charset="0"/>
              </a:rPr>
              <a:t> </a:t>
            </a:r>
          </a:p>
          <a:p>
            <a:r>
              <a:rPr lang="en-US" b="1" dirty="0">
                <a:solidFill>
                  <a:srgbClr val="0D2747"/>
                </a:solidFill>
                <a:latin typeface="Proxima Nova" panose="02000506030000020004" pitchFamily="50" charset="0"/>
              </a:rPr>
              <a:t>T</a:t>
            </a:r>
            <a:r>
              <a:rPr lang="en-US" b="1" i="0" dirty="0">
                <a:solidFill>
                  <a:srgbClr val="0D2747"/>
                </a:solidFill>
                <a:effectLst/>
                <a:latin typeface="Proxima Nova" panose="02000506030000020004" pitchFamily="50" charset="0"/>
              </a:rPr>
              <a:t>ax Incentives for Investors</a:t>
            </a:r>
          </a:p>
          <a:p>
            <a:endParaRPr lang="en-US" b="0" i="0" dirty="0">
              <a:solidFill>
                <a:srgbClr val="0D2747"/>
              </a:solidFill>
              <a:effectLst/>
              <a:latin typeface="Proxima Nova" panose="02000506030000020004" pitchFamily="50" charset="0"/>
            </a:endParaRPr>
          </a:p>
          <a:p>
            <a:r>
              <a:rPr lang="en-US" b="1" i="0" dirty="0">
                <a:solidFill>
                  <a:srgbClr val="2C9D8F"/>
                </a:solidFill>
                <a:effectLst/>
                <a:latin typeface="Proxima Nova" panose="02000506030000020004" pitchFamily="50" charset="0"/>
              </a:rPr>
              <a:t>Tax Deferral Through 2026.  </a:t>
            </a:r>
            <a:r>
              <a:rPr lang="en-US" b="0" i="0" dirty="0">
                <a:solidFill>
                  <a:srgbClr val="0D2747"/>
                </a:solidFill>
                <a:effectLst/>
                <a:latin typeface="Proxima Nova" panose="02000506030000020004" pitchFamily="50" charset="0"/>
              </a:rPr>
              <a:t>First, an investor can defer tax on any prior eligible gain to the extent that a corresponding amount is timely invested in a Qualified Opportunity Fund (QOF).  The deferral lasts until the earlier of the date on which the investment in the QOF is sold or exchanged, or December 31, 2026. </a:t>
            </a:r>
          </a:p>
          <a:p>
            <a:endParaRPr lang="en-US" b="1" dirty="0">
              <a:solidFill>
                <a:srgbClr val="2C9D8F"/>
              </a:solidFill>
              <a:latin typeface="Proxima Nova" panose="02000506030000020004" pitchFamily="50" charset="0"/>
            </a:endParaRPr>
          </a:p>
          <a:p>
            <a:r>
              <a:rPr lang="en-US" b="1" dirty="0">
                <a:solidFill>
                  <a:srgbClr val="2C9D8F"/>
                </a:solidFill>
                <a:latin typeface="Proxima Nova" panose="02000506030000020004" pitchFamily="50" charset="0"/>
              </a:rPr>
              <a:t>Step-up Tax Deferral.  </a:t>
            </a:r>
            <a:r>
              <a:rPr lang="en-US" b="1" i="0" dirty="0">
                <a:solidFill>
                  <a:srgbClr val="2C9D8F"/>
                </a:solidFill>
                <a:effectLst/>
                <a:latin typeface="Proxima Nova" panose="02000506030000020004" pitchFamily="50" charset="0"/>
              </a:rPr>
              <a:t> </a:t>
            </a:r>
            <a:r>
              <a:rPr lang="en-US" b="0" i="0" dirty="0">
                <a:solidFill>
                  <a:srgbClr val="0D2747"/>
                </a:solidFill>
                <a:effectLst/>
                <a:latin typeface="Proxima Nova" panose="02000506030000020004" pitchFamily="50" charset="0"/>
              </a:rPr>
              <a:t>If the QOF investment is held for at least 5 years, there is a 10% exclusion of the deferred gain.  If held for at least 7 years, the 10% exclusion becomes 15%.  Additionally, the amount of eligible gain to include is decreased to the extent that the amount of eligible gain you deferred exceeds the fair market value of the investment in the QOF</a:t>
            </a:r>
            <a:r>
              <a:rPr lang="en-US" b="0" i="0" dirty="0">
                <a:solidFill>
                  <a:srgbClr val="1B1B1B"/>
                </a:solidFill>
                <a:effectLst/>
                <a:latin typeface="Proxima Nova" panose="02000506030000020004" pitchFamily="50" charset="0"/>
              </a:rPr>
              <a:t>.</a:t>
            </a:r>
          </a:p>
        </p:txBody>
      </p:sp>
      <p:sp>
        <p:nvSpPr>
          <p:cNvPr id="4" name="TextBox 3">
            <a:extLst>
              <a:ext uri="{FF2B5EF4-FFF2-40B4-BE49-F238E27FC236}">
                <a16:creationId xmlns:a16="http://schemas.microsoft.com/office/drawing/2014/main" id="{7E89C596-C069-41CD-A999-28D50F42214A}"/>
              </a:ext>
            </a:extLst>
          </p:cNvPr>
          <p:cNvSpPr txBox="1"/>
          <p:nvPr/>
        </p:nvSpPr>
        <p:spPr>
          <a:xfrm>
            <a:off x="1287262" y="2681056"/>
            <a:ext cx="852256" cy="646331"/>
          </a:xfrm>
          <a:prstGeom prst="rect">
            <a:avLst/>
          </a:prstGeom>
          <a:noFill/>
        </p:spPr>
        <p:txBody>
          <a:bodyPr wrap="square" rtlCol="0">
            <a:spAutoFit/>
          </a:bodyPr>
          <a:lstStyle/>
          <a:p>
            <a:r>
              <a:rPr lang="en-US" sz="3600" b="1" dirty="0"/>
              <a:t>1</a:t>
            </a:r>
          </a:p>
        </p:txBody>
      </p:sp>
      <p:sp>
        <p:nvSpPr>
          <p:cNvPr id="5" name="TextBox 4">
            <a:extLst>
              <a:ext uri="{FF2B5EF4-FFF2-40B4-BE49-F238E27FC236}">
                <a16:creationId xmlns:a16="http://schemas.microsoft.com/office/drawing/2014/main" id="{43F578D7-CF8E-43A7-AE94-B5FCDF5DBBB1}"/>
              </a:ext>
            </a:extLst>
          </p:cNvPr>
          <p:cNvSpPr txBox="1"/>
          <p:nvPr/>
        </p:nvSpPr>
        <p:spPr>
          <a:xfrm>
            <a:off x="1287262" y="4289393"/>
            <a:ext cx="852256" cy="646331"/>
          </a:xfrm>
          <a:prstGeom prst="rect">
            <a:avLst/>
          </a:prstGeom>
          <a:noFill/>
        </p:spPr>
        <p:txBody>
          <a:bodyPr wrap="square" rtlCol="0">
            <a:spAutoFit/>
          </a:bodyPr>
          <a:lstStyle/>
          <a:p>
            <a:r>
              <a:rPr lang="en-US" sz="3600" b="1" dirty="0"/>
              <a:t>2</a:t>
            </a:r>
          </a:p>
        </p:txBody>
      </p:sp>
      <p:sp>
        <p:nvSpPr>
          <p:cNvPr id="6" name="Title 5"/>
          <p:cNvSpPr>
            <a:spLocks noGrp="1"/>
          </p:cNvSpPr>
          <p:nvPr>
            <p:ph type="title" idx="4294967295"/>
          </p:nvPr>
        </p:nvSpPr>
        <p:spPr/>
        <p:txBody>
          <a:bodyPr/>
          <a:lstStyle/>
          <a:p>
            <a:pPr rtl="0" eaLnBrk="1" latinLnBrk="0" hangingPunct="1"/>
            <a:r>
              <a:rPr lang="en-US" sz="3200" b="1" u="none" kern="1200" dirty="0" smtClean="0">
                <a:solidFill>
                  <a:srgbClr val="FFFFFF"/>
                </a:solidFill>
                <a:effectLst/>
                <a:latin typeface="Geometria" panose="020B0604020202020204" charset="0"/>
                <a:ea typeface="+mn-ea"/>
                <a:cs typeface="+mn-cs"/>
              </a:rPr>
              <a:t>How do QOZs spur economic development?</a:t>
            </a:r>
            <a:endParaRPr lang="en-US" u="none" dirty="0" smtClean="0">
              <a:effectLst/>
            </a:endParaRPr>
          </a:p>
        </p:txBody>
      </p:sp>
    </p:spTree>
    <p:extLst>
      <p:ext uri="{BB962C8B-B14F-4D97-AF65-F5344CB8AC3E}">
        <p14:creationId xmlns:p14="http://schemas.microsoft.com/office/powerpoint/2010/main" val="1272073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33B52-1516-40FA-A3DC-B1D5096E9D4C}"/>
              </a:ext>
            </a:extLst>
          </p:cNvPr>
          <p:cNvSpPr/>
          <p:nvPr/>
        </p:nvSpPr>
        <p:spPr>
          <a:xfrm>
            <a:off x="5318359" y="1843950"/>
            <a:ext cx="6096000" cy="3170099"/>
          </a:xfrm>
          <a:prstGeom prst="rect">
            <a:avLst/>
          </a:prstGeom>
        </p:spPr>
        <p:txBody>
          <a:bodyPr>
            <a:spAutoFit/>
          </a:bodyPr>
          <a:lstStyle/>
          <a:p>
            <a:r>
              <a:rPr lang="en-US" sz="2000" b="0" i="0" dirty="0">
                <a:solidFill>
                  <a:srgbClr val="0D2747"/>
                </a:solidFill>
                <a:effectLst/>
                <a:latin typeface="Proxima Nova" panose="02000506030000020004" pitchFamily="50" charset="0"/>
              </a:rPr>
              <a:t>For example, if a taxpayer sells an asset for $5 million, which then results in a $5 million capital gain, the investors can invest the proceeds into a Qualified Opportunity Zone Fund. As long as this happens within 180 days of the sale, the investor can avoid capital gains taxation. This allows the investor to keep the $1 million instead of facing possible taxation on the gain (assuming the 2019 IRS rate of 20%). This could potentially provide a substantial return for the investor through the life of the investment.</a:t>
            </a:r>
            <a:endParaRPr lang="en-US" sz="2000" dirty="0">
              <a:solidFill>
                <a:srgbClr val="0D2747"/>
              </a:solidFill>
              <a:latin typeface="Proxima Nova" panose="02000506030000020004" pitchFamily="50" charset="0"/>
            </a:endParaRPr>
          </a:p>
        </p:txBody>
      </p:sp>
      <p:sp>
        <p:nvSpPr>
          <p:cNvPr id="5" name="Title 4"/>
          <p:cNvSpPr>
            <a:spLocks noGrp="1"/>
          </p:cNvSpPr>
          <p:nvPr>
            <p:ph type="title" idx="4294967295"/>
          </p:nvPr>
        </p:nvSpPr>
        <p:spPr>
          <a:xfrm>
            <a:off x="713509" y="1483731"/>
            <a:ext cx="2431473" cy="3098511"/>
          </a:xfrm>
        </p:spPr>
        <p:txBody>
          <a:bodyPr/>
          <a:lstStyle/>
          <a:p>
            <a:pPr rtl="0" eaLnBrk="1" latinLnBrk="0" hangingPunct="1"/>
            <a:r>
              <a:rPr lang="en-US" sz="2800" b="1" kern="1200" spc="300" dirty="0" smtClean="0">
                <a:solidFill>
                  <a:srgbClr val="FFFFFF"/>
                </a:solidFill>
                <a:effectLst/>
                <a:latin typeface="Geometria" panose="020B0604020202020204" charset="0"/>
                <a:ea typeface="+mn-ea"/>
                <a:cs typeface="+mn-cs"/>
              </a:rPr>
              <a:t>Tax Deferral Through 2026 (Example)</a:t>
            </a:r>
            <a:endParaRPr lang="en-US" dirty="0" smtClean="0">
              <a:effectLst/>
            </a:endParaRPr>
          </a:p>
        </p:txBody>
      </p:sp>
    </p:spTree>
    <p:extLst>
      <p:ext uri="{BB962C8B-B14F-4D97-AF65-F5344CB8AC3E}">
        <p14:creationId xmlns:p14="http://schemas.microsoft.com/office/powerpoint/2010/main" val="4161266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33B52-1516-40FA-A3DC-B1D5096E9D4C}"/>
              </a:ext>
            </a:extLst>
          </p:cNvPr>
          <p:cNvSpPr/>
          <p:nvPr/>
        </p:nvSpPr>
        <p:spPr>
          <a:xfrm>
            <a:off x="5318359" y="852548"/>
            <a:ext cx="6096000" cy="5940088"/>
          </a:xfrm>
          <a:prstGeom prst="rect">
            <a:avLst/>
          </a:prstGeom>
        </p:spPr>
        <p:txBody>
          <a:bodyPr>
            <a:spAutoFit/>
          </a:bodyPr>
          <a:lstStyle/>
          <a:p>
            <a:r>
              <a:rPr lang="en-US" sz="2000" dirty="0">
                <a:solidFill>
                  <a:srgbClr val="0D2747"/>
                </a:solidFill>
                <a:latin typeface="Proxima Nova" panose="02000506030000020004" pitchFamily="50" charset="0"/>
              </a:rPr>
              <a:t>Investors who decide to invest in Qualified Opportunity Zone Funds can receive a 10% step-up basis after five years of investing in the fund before 2026. Additionally, investors can receive an extra 5% step-up basis after seven years before 2026. To maximize the step-up basis, investors must invest by December 31, 2019. Also, they must keep assets in the fund for at least seven years to receive the total 15% step-up basis.</a:t>
            </a:r>
          </a:p>
          <a:p>
            <a:r>
              <a:rPr lang="en-US" sz="2000" dirty="0">
                <a:solidFill>
                  <a:srgbClr val="0D2747"/>
                </a:solidFill>
                <a:latin typeface="Proxima Nova" panose="02000506030000020004" pitchFamily="50" charset="0"/>
              </a:rPr>
              <a:t>If we use the example above, after five years of investing in the fund, the taxpayer may be given a $500,000 basis. </a:t>
            </a:r>
          </a:p>
          <a:p>
            <a:endParaRPr lang="en-US" sz="2000" dirty="0">
              <a:solidFill>
                <a:srgbClr val="0D2747"/>
              </a:solidFill>
              <a:latin typeface="Proxima Nova" panose="02000506030000020004" pitchFamily="50" charset="0"/>
            </a:endParaRPr>
          </a:p>
          <a:p>
            <a:r>
              <a:rPr lang="en-US" sz="2000" dirty="0">
                <a:solidFill>
                  <a:srgbClr val="0D2747"/>
                </a:solidFill>
                <a:latin typeface="Proxima Nova" panose="02000506030000020004" pitchFamily="50" charset="0"/>
              </a:rPr>
              <a:t>This is 10% of the original $5 million capital gain deferred. If the investment is held in the fund for seven years, the investor may be given another $250,000 of basis in the fund. This is 5% of the original capital gain. Together, this is a total of $750,000, or 15% of the original capital gain.</a:t>
            </a:r>
          </a:p>
        </p:txBody>
      </p:sp>
      <p:sp>
        <p:nvSpPr>
          <p:cNvPr id="2" name="Title 1"/>
          <p:cNvSpPr>
            <a:spLocks noGrp="1"/>
          </p:cNvSpPr>
          <p:nvPr>
            <p:ph type="title" idx="4294967295"/>
          </p:nvPr>
        </p:nvSpPr>
        <p:spPr>
          <a:xfrm>
            <a:off x="838200" y="1348797"/>
            <a:ext cx="2528455" cy="3375602"/>
          </a:xfrm>
        </p:spPr>
        <p:txBody>
          <a:bodyPr/>
          <a:lstStyle/>
          <a:p>
            <a:pPr rtl="0" eaLnBrk="1" latinLnBrk="0" hangingPunct="1"/>
            <a:r>
              <a:rPr lang="en-US" sz="2800" b="1" kern="1200" spc="300" dirty="0" smtClean="0">
                <a:solidFill>
                  <a:srgbClr val="FFFFFF"/>
                </a:solidFill>
                <a:effectLst/>
                <a:latin typeface="Geometria" panose="020B0604020202020204" charset="0"/>
                <a:ea typeface="+mn-ea"/>
                <a:cs typeface="+mn-cs"/>
              </a:rPr>
              <a:t>Step-up Tax Deferral (Example)</a:t>
            </a:r>
            <a:endParaRPr lang="en-US" dirty="0" smtClean="0">
              <a:effectLst/>
            </a:endParaRPr>
          </a:p>
        </p:txBody>
      </p:sp>
    </p:spTree>
    <p:extLst>
      <p:ext uri="{BB962C8B-B14F-4D97-AF65-F5344CB8AC3E}">
        <p14:creationId xmlns:p14="http://schemas.microsoft.com/office/powerpoint/2010/main" val="2726202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338422C8A89E42B43C2D3E0FD9CBBA" ma:contentTypeVersion="11" ma:contentTypeDescription="Create a new document." ma:contentTypeScope="" ma:versionID="5691d4bd310d41a398cf8022a90ddc90">
  <xsd:schema xmlns:xsd="http://www.w3.org/2001/XMLSchema" xmlns:xs="http://www.w3.org/2001/XMLSchema" xmlns:p="http://schemas.microsoft.com/office/2006/metadata/properties" xmlns:ns3="b01474ac-5ff1-4c7a-9f73-99951c6bbdcd" xmlns:ns4="d9dd6fb4-93e5-4b3d-bf3e-383109dc0cd5" targetNamespace="http://schemas.microsoft.com/office/2006/metadata/properties" ma:root="true" ma:fieldsID="d63079a99308a80c8c1343df3ad3b3d5" ns3:_="" ns4:_="">
    <xsd:import namespace="b01474ac-5ff1-4c7a-9f73-99951c6bbdcd"/>
    <xsd:import namespace="d9dd6fb4-93e5-4b3d-bf3e-383109dc0cd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1474ac-5ff1-4c7a-9f73-99951c6bb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dd6fb4-93e5-4b3d-bf3e-383109dc0cd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6EB017-6EF4-4E02-ACCC-0AD64BB9358D}">
  <ds:schemaRefs>
    <ds:schemaRef ds:uri="http://schemas.microsoft.com/sharepoint/v3/contenttype/forms"/>
  </ds:schemaRefs>
</ds:datastoreItem>
</file>

<file path=customXml/itemProps2.xml><?xml version="1.0" encoding="utf-8"?>
<ds:datastoreItem xmlns:ds="http://schemas.openxmlformats.org/officeDocument/2006/customXml" ds:itemID="{8C9706E2-51EF-447F-864F-34A547C62A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1474ac-5ff1-4c7a-9f73-99951c6bbdcd"/>
    <ds:schemaRef ds:uri="d9dd6fb4-93e5-4b3d-bf3e-383109dc0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1B21A2-3540-404B-BF3C-3EFCADDE8E97}">
  <ds:schemaRefs>
    <ds:schemaRef ds:uri="http://schemas.microsoft.com/office/2006/documentManagement/types"/>
    <ds:schemaRef ds:uri="b01474ac-5ff1-4c7a-9f73-99951c6bbdcd"/>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d9dd6fb4-93e5-4b3d-bf3e-383109dc0cd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1151</TotalTime>
  <Words>1641</Words>
  <Application>Microsoft Office PowerPoint</Application>
  <PresentationFormat>Widescreen</PresentationFormat>
  <Paragraphs>123</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Proxima Nova</vt:lpstr>
      <vt:lpstr>Arial</vt:lpstr>
      <vt:lpstr>Calibri</vt:lpstr>
      <vt:lpstr>Geometria</vt:lpstr>
      <vt:lpstr>Office Theme</vt:lpstr>
      <vt:lpstr>Opportunity Zone General Questions</vt:lpstr>
      <vt:lpstr>What is a Qualified Opportunity Zone (QOZ)?</vt:lpstr>
      <vt:lpstr>How were QOZs created?</vt:lpstr>
      <vt:lpstr>Have QOZs been around a long time?</vt:lpstr>
      <vt:lpstr>What is the purpose of QOZs?</vt:lpstr>
      <vt:lpstr>How do QOZ’s Work?</vt:lpstr>
      <vt:lpstr>How do QOZs spur economic development?</vt:lpstr>
      <vt:lpstr>Tax Deferral Through 2026 (Example)</vt:lpstr>
      <vt:lpstr>Step-up Tax Deferral (Example)</vt:lpstr>
      <vt:lpstr>How do QOZs spur economic development?</vt:lpstr>
      <vt:lpstr>Appreciation  in Value is  Not Taxed (Example)</vt:lpstr>
      <vt:lpstr>Do I need to live in a QOZ to take advantage of  these tax incentives?</vt:lpstr>
      <vt:lpstr>I am interested in knowing where the QOZs are located. Is there a list of QOZs available?</vt:lpstr>
      <vt:lpstr>Summary</vt:lpstr>
      <vt:lpstr>427 Opportunity Zones in Florida</vt:lpstr>
      <vt:lpstr>10 Opportunity Zones in Brevard County</vt:lpstr>
      <vt:lpstr>3 Opportunity Zones in Brevard County</vt:lpstr>
      <vt:lpstr>3 Opportunity Zones in Brevard County</vt:lpstr>
      <vt:lpstr>3 Opportunity Zones in Brevard County</vt:lpstr>
      <vt:lpstr>3 Opportunity Zones in Brevard County</vt:lpstr>
      <vt:lpstr>Summary</vt:lpstr>
      <vt:lpstr>LOCAL BUSINESSES UTILIZING OPPORTUNITY ZONES</vt:lpstr>
      <vt:lpstr>Aerion Melbourne</vt:lpstr>
      <vt:lpstr>What Local Governments Can and Can’t do for Opportunity Zones</vt:lpstr>
      <vt:lpstr>What Local Governments Can and Can’t do for Opportunity Zones</vt:lpstr>
      <vt:lpstr>Local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Opportunity Zone Presentation</dc:title>
  <dc:creator>John M. Jones</dc:creator>
  <cp:lastModifiedBy>Cheryl Mall</cp:lastModifiedBy>
  <cp:revision>98</cp:revision>
  <cp:lastPrinted>2020-10-13T18:33:38Z</cp:lastPrinted>
  <dcterms:created xsi:type="dcterms:W3CDTF">2020-10-06T14:04:03Z</dcterms:created>
  <dcterms:modified xsi:type="dcterms:W3CDTF">2021-04-14T17:18:41Z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0x010100F5338422C8A89E42B43C2D3E0FD9CBBA</vt:lpwstr>
  </property>
</Properties>
</file>